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0" r:id="rId4"/>
    <p:sldId id="261" r:id="rId5"/>
    <p:sldId id="267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52D682C1-1383-4FF6-8539-A55385FF39BC}" type="datetimeFigureOut">
              <a:rPr lang="es-ES" smtClean="0"/>
              <a:t>30/08/2018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E5316951-CBA4-42D3-B82B-7CA161FF126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682C1-1383-4FF6-8539-A55385FF39BC}" type="datetimeFigureOut">
              <a:rPr lang="es-ES" smtClean="0"/>
              <a:t>30/08/2018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16951-CBA4-42D3-B82B-7CA161FF126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682C1-1383-4FF6-8539-A55385FF39BC}" type="datetimeFigureOut">
              <a:rPr lang="es-ES" smtClean="0"/>
              <a:t>30/08/2018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16951-CBA4-42D3-B82B-7CA161FF126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682C1-1383-4FF6-8539-A55385FF39BC}" type="datetimeFigureOut">
              <a:rPr lang="es-ES" smtClean="0"/>
              <a:t>30/08/2018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16951-CBA4-42D3-B82B-7CA161FF126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682C1-1383-4FF6-8539-A55385FF39BC}" type="datetimeFigureOut">
              <a:rPr lang="es-ES" smtClean="0"/>
              <a:t>30/08/2018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16951-CBA4-42D3-B82B-7CA161FF126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682C1-1383-4FF6-8539-A55385FF39BC}" type="datetimeFigureOut">
              <a:rPr lang="es-ES" smtClean="0"/>
              <a:t>30/08/2018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16951-CBA4-42D3-B82B-7CA161FF1262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682C1-1383-4FF6-8539-A55385FF39BC}" type="datetimeFigureOut">
              <a:rPr lang="es-ES" smtClean="0"/>
              <a:t>30/08/2018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16951-CBA4-42D3-B82B-7CA161FF1262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682C1-1383-4FF6-8539-A55385FF39BC}" type="datetimeFigureOut">
              <a:rPr lang="es-ES" smtClean="0"/>
              <a:t>30/08/2018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16951-CBA4-42D3-B82B-7CA161FF126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682C1-1383-4FF6-8539-A55385FF39BC}" type="datetimeFigureOut">
              <a:rPr lang="es-ES" smtClean="0"/>
              <a:t>30/08/2018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16951-CBA4-42D3-B82B-7CA161FF126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52D682C1-1383-4FF6-8539-A55385FF39BC}" type="datetimeFigureOut">
              <a:rPr lang="es-ES" smtClean="0"/>
              <a:t>30/08/2018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E5316951-CBA4-42D3-B82B-7CA161FF126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52D682C1-1383-4FF6-8539-A55385FF39BC}" type="datetimeFigureOut">
              <a:rPr lang="es-ES" smtClean="0"/>
              <a:t>30/08/2018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E5316951-CBA4-42D3-B82B-7CA161FF126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52D682C1-1383-4FF6-8539-A55385FF39BC}" type="datetimeFigureOut">
              <a:rPr lang="es-ES" smtClean="0"/>
              <a:t>30/08/2018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E5316951-CBA4-42D3-B82B-7CA161FF1262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220" y="1268760"/>
            <a:ext cx="1055508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971600" y="1988840"/>
            <a:ext cx="72008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latin typeface="Arial" pitchFamily="34" charset="0"/>
                <a:cs typeface="Arial" pitchFamily="34" charset="0"/>
              </a:rPr>
              <a:t>ESCUELA NACIONAL DE PROTECCIÓN CIVIL CAMPUS CHIAPAS</a:t>
            </a:r>
          </a:p>
          <a:p>
            <a:pPr algn="ctr"/>
            <a:endParaRPr lang="es-ES" sz="20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000" b="1" dirty="0" smtClean="0">
                <a:latin typeface="Arial" pitchFamily="34" charset="0"/>
                <a:cs typeface="Arial" pitchFamily="34" charset="0"/>
              </a:rPr>
              <a:t>MAESTRÍA EN GESTIÓN INTEGRAL DE RIESGOS Y PROTECCIÓN CIVIL</a:t>
            </a:r>
          </a:p>
          <a:p>
            <a:pPr algn="ctr"/>
            <a:endParaRPr lang="es-ES" sz="20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«PRESENTACIÓN DE AVANCES DE TESIS»</a:t>
            </a:r>
          </a:p>
          <a:p>
            <a:pPr algn="ctr"/>
            <a:endParaRPr lang="es-ES" sz="20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000" b="1" dirty="0" smtClean="0">
                <a:latin typeface="Arial" pitchFamily="34" charset="0"/>
                <a:cs typeface="Arial" pitchFamily="34" charset="0"/>
              </a:rPr>
              <a:t>TEMA</a:t>
            </a:r>
          </a:p>
        </p:txBody>
      </p:sp>
      <p:pic>
        <p:nvPicPr>
          <p:cNvPr id="6" name="5 Imagen" descr="C:\Users\Nestor\Desktop\Logotipos Gobierno del Estado\1.2 logoPoliticaSocial_cmyk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92280" y="1340768"/>
            <a:ext cx="1008112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ángulo 1"/>
          <p:cNvSpPr/>
          <p:nvPr/>
        </p:nvSpPr>
        <p:spPr>
          <a:xfrm>
            <a:off x="1277634" y="4974273"/>
            <a:ext cx="65887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MX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Gestión del Riesgo en la Autorización Desmedida de Estaciones de Servicio en Tuxtla Gutiérrez, Chiapas</a:t>
            </a:r>
            <a:endParaRPr lang="es-ES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22679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045" y="628086"/>
            <a:ext cx="1055508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2 Imagen" descr="C:\Users\Nestor\Desktop\Logotipos Gobierno del Estado\1.2 logoPoliticaSocial_cmyk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26885" y="628086"/>
            <a:ext cx="1008112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uadroTexto 4"/>
          <p:cNvSpPr txBox="1"/>
          <p:nvPr/>
        </p:nvSpPr>
        <p:spPr>
          <a:xfrm>
            <a:off x="2178434" y="2767281"/>
            <a:ext cx="478713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GRACIAS</a:t>
            </a:r>
            <a:endParaRPr lang="es-MX" sz="8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1934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045" y="628086"/>
            <a:ext cx="1055508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2 Imagen" descr="C:\Users\Nestor\Desktop\Logotipos Gobierno del Estado\1.2 logoPoliticaSocial_cmyk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26885" y="628086"/>
            <a:ext cx="1008112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uadroTexto 3"/>
          <p:cNvSpPr txBox="1"/>
          <p:nvPr/>
        </p:nvSpPr>
        <p:spPr>
          <a:xfrm>
            <a:off x="2375756" y="764704"/>
            <a:ext cx="43924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DIRECTOR DE TESIS</a:t>
            </a:r>
          </a:p>
          <a:p>
            <a:pPr algn="ctr"/>
            <a:r>
              <a:rPr lang="es-MX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Curriculum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Vitae</a:t>
            </a:r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259632" y="1772816"/>
            <a:ext cx="662473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Ingeniero Industrial por la 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Universidad Iberoamericana.</a:t>
            </a:r>
          </a:p>
          <a:p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Maestro en 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Ciencias de la Administración, 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por ITESM.</a:t>
            </a: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Doctorando en 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Derecho 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Público por INEF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Catedrático en 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Licenciatura, en: 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UNAM, ITESM Campus Chiapas, UNACH.</a:t>
            </a:r>
          </a:p>
          <a:p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Catedrático en Maestría, en: IESCH, INEF, IEU, UNACH.</a:t>
            </a:r>
          </a:p>
          <a:p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Catedrático en Doctorando en: 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INEF.</a:t>
            </a: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Consultor 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Acreditado por el Gobierno de México para la Implementación del S.G.C. Normas 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ISO.</a:t>
            </a: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Auditor 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Líder 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la Normas 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ISO 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Sistemas 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de Gestión de la Calidad, Seguridad y/o Ambiental de acuerdo a la ISO 19011:2011. Certificado por American Trust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Register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, S.C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7622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045" y="628086"/>
            <a:ext cx="1055508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2 Imagen" descr="C:\Users\Nestor\Desktop\Logotipos Gobierno del Estado\1.2 logoPoliticaSocial_cmyk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26885" y="628086"/>
            <a:ext cx="1008112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uadroTexto 3"/>
          <p:cNvSpPr txBox="1"/>
          <p:nvPr/>
        </p:nvSpPr>
        <p:spPr>
          <a:xfrm>
            <a:off x="2375756" y="764704"/>
            <a:ext cx="4392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PROBLEMÁTICA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1259632" y="1772816"/>
            <a:ext cx="662473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1938 Pemex y </a:t>
            </a:r>
            <a:r>
              <a:rPr lang="es-MX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permisiona</a:t>
            </a:r>
            <a:endParaRPr lang="es-MX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1992 Franquicia Pemex y regula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1998 </a:t>
            </a:r>
            <a:r>
              <a:rPr lang="es-MX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Semarnat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(MIA)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2013 Reforma Energética (CRE y ASEA)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2016 NOM-005-ASEA-2016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Municipio Uso de Suelo y Lic. Construcción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PC Estatal Dictamen Uso del predio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Problema</a:t>
            </a:r>
          </a:p>
          <a:p>
            <a:pPr algn="just"/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¿Cuáles son las medidas correctivas en las fases de la gestión de riesgo como medida preventiva ante la vulnerabilidad del medio ambiente y la población en la ciudad de Tuxtla Gutiérrez Chiapas?</a:t>
            </a:r>
          </a:p>
        </p:txBody>
      </p:sp>
    </p:spTree>
    <p:extLst>
      <p:ext uri="{BB962C8B-B14F-4D97-AF65-F5344CB8AC3E}">
        <p14:creationId xmlns:p14="http://schemas.microsoft.com/office/powerpoint/2010/main" val="595398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045" y="628086"/>
            <a:ext cx="1055508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2 Imagen" descr="C:\Users\Nestor\Desktop\Logotipos Gobierno del Estado\1.2 logoPoliticaSocial_cmyk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26885" y="628086"/>
            <a:ext cx="1008112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uadroTexto 3"/>
          <p:cNvSpPr txBox="1"/>
          <p:nvPr/>
        </p:nvSpPr>
        <p:spPr>
          <a:xfrm>
            <a:off x="2375756" y="764704"/>
            <a:ext cx="4392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OBJETIVO GENERAL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1259632" y="1772816"/>
            <a:ext cx="66247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Determinar 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y Analizar cuáles serían las medidas correctivas en las fases de la Gestión Correctiva del Riesgo a considerar e implementar debido a la gran cantidad de estaciones de servicio en la ciudad de Tuxtla Gutiérrez Chiapas para disminuir la vulnerabilidad y el riesgo a la población y el medio ambiente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1503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045" y="628086"/>
            <a:ext cx="1055508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2 Imagen" descr="C:\Users\Nestor\Desktop\Logotipos Gobierno del Estado\1.2 logoPoliticaSocial_cmyk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26885" y="628086"/>
            <a:ext cx="1008112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uadroTexto 3"/>
          <p:cNvSpPr txBox="1"/>
          <p:nvPr/>
        </p:nvSpPr>
        <p:spPr>
          <a:xfrm>
            <a:off x="2375756" y="764704"/>
            <a:ext cx="4392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OBJETIVOS ESPECÍFICOS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1259632" y="1585368"/>
            <a:ext cx="662473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Identificar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, Analizar y Comparar a través de la investigación de campo y bibliográfica las medidas de seguridad y procedimientos ya establecidos en Chiapas, México y otros países, a fin de generar los procedimientos con el mejor criterio y estándar de seguridad posible.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Conocer 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y Analizar la orografía y topografía de la ciudad de Tuxtla Gutiérrez para determinar las variables que construyen el riesgo por el asentamiento de la infraestructura de las estaciones de servicio en la mancha urbana.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Enfatizar 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la infraestructura de una estación de servicio modelo así como determinar la dinámica de su funcionamiento para destacar los puntos vulnerables en la operación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7031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045" y="628086"/>
            <a:ext cx="1055508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2 Imagen" descr="C:\Users\Nestor\Desktop\Logotipos Gobierno del Estado\1.2 logoPoliticaSocial_cmyk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26885" y="628086"/>
            <a:ext cx="1008112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uadroTexto 3"/>
          <p:cNvSpPr txBox="1"/>
          <p:nvPr/>
        </p:nvSpPr>
        <p:spPr>
          <a:xfrm>
            <a:off x="2375756" y="764704"/>
            <a:ext cx="4392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OBJETIVOS ESPECÍFICOS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1259632" y="1585368"/>
            <a:ext cx="662473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Investigar 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los daños que puedan causar los hidrocarburos a la salud de la población.</a:t>
            </a:r>
          </a:p>
          <a:p>
            <a:pPr marL="285750" indent="-28575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Examinar 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la bibliografía acerca de los daños que provocan los hidrocarburos al medio ambiente.</a:t>
            </a:r>
          </a:p>
          <a:p>
            <a:pPr marL="285750" indent="-28575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Examinar 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y discutir las fases de la Gestión Correctiva del Riesgo en la Norma Oficial Mexicana 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NOM-005-ASEA-2016 Diseño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, Construcción, Operación y Mantenimiento de Estaciones de Servicio para Almacenamiento y Expendio de Diésel y Gasolinas publicada por la ASEA</a:t>
            </a:r>
          </a:p>
        </p:txBody>
      </p:sp>
    </p:spTree>
    <p:extLst>
      <p:ext uri="{BB962C8B-B14F-4D97-AF65-F5344CB8AC3E}">
        <p14:creationId xmlns:p14="http://schemas.microsoft.com/office/powerpoint/2010/main" val="27554919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045" y="628086"/>
            <a:ext cx="1055508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2 Imagen" descr="C:\Users\Nestor\Desktop\Logotipos Gobierno del Estado\1.2 logoPoliticaSocial_cmyk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26885" y="628086"/>
            <a:ext cx="1008112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uadroTexto 3"/>
          <p:cNvSpPr txBox="1"/>
          <p:nvPr/>
        </p:nvSpPr>
        <p:spPr>
          <a:xfrm>
            <a:off x="2375756" y="764704"/>
            <a:ext cx="4392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METODOLOGÍA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1259632" y="1772816"/>
            <a:ext cx="662473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Epistemológicamente 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enfoque empirista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étodo 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de investigación 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cualitativo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Metodología es un Estudio 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caso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Técnica 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cualitativa 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es Observación Participativa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Herramienta es la entrevista 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abierta</a:t>
            </a:r>
          </a:p>
        </p:txBody>
      </p:sp>
    </p:spTree>
    <p:extLst>
      <p:ext uri="{BB962C8B-B14F-4D97-AF65-F5344CB8AC3E}">
        <p14:creationId xmlns:p14="http://schemas.microsoft.com/office/powerpoint/2010/main" val="33404302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045" y="628086"/>
            <a:ext cx="1055508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2 Imagen" descr="C:\Users\Nestor\Desktop\Logotipos Gobierno del Estado\1.2 logoPoliticaSocial_cmyk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26885" y="628086"/>
            <a:ext cx="1008112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uadroTexto 3"/>
          <p:cNvSpPr txBox="1"/>
          <p:nvPr/>
        </p:nvSpPr>
        <p:spPr>
          <a:xfrm>
            <a:off x="2375756" y="764704"/>
            <a:ext cx="4392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AVANCES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1259632" y="1772816"/>
            <a:ext cx="662473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Capítulo I 70%</a:t>
            </a:r>
          </a:p>
          <a:p>
            <a:pPr algn="just"/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Capítulo II 40%</a:t>
            </a:r>
          </a:p>
          <a:p>
            <a:pPr algn="just"/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Capítulo III Se van a desarrollar las encuestas</a:t>
            </a:r>
          </a:p>
          <a:p>
            <a:pPr algn="just"/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Motivo: Me cambiaron el tema.</a:t>
            </a: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41890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045" y="628086"/>
            <a:ext cx="1055508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2 Imagen" descr="C:\Users\Nestor\Desktop\Logotipos Gobierno del Estado\1.2 logoPoliticaSocial_cmyk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26885" y="628086"/>
            <a:ext cx="1008112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uadroTexto 3"/>
          <p:cNvSpPr txBox="1"/>
          <p:nvPr/>
        </p:nvSpPr>
        <p:spPr>
          <a:xfrm>
            <a:off x="2375756" y="764704"/>
            <a:ext cx="4392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CRONOGRAMA</a:t>
            </a: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8081223"/>
              </p:ext>
            </p:extLst>
          </p:nvPr>
        </p:nvGraphicFramePr>
        <p:xfrm>
          <a:off x="1141835" y="1988840"/>
          <a:ext cx="6860331" cy="3639293"/>
        </p:xfrm>
        <a:graphic>
          <a:graphicData uri="http://schemas.openxmlformats.org/drawingml/2006/table">
            <a:tbl>
              <a:tblPr firstRow="1" firstCol="1" bandRow="1"/>
              <a:tblGrid>
                <a:gridCol w="3976491"/>
                <a:gridCol w="651984"/>
                <a:gridCol w="557964"/>
                <a:gridCol w="557964"/>
                <a:gridCol w="557964"/>
                <a:gridCol w="557964"/>
              </a:tblGrid>
              <a:tr h="29090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s-ES" sz="1600" b="1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ACTIVIDADES</a:t>
                      </a:r>
                      <a:endParaRPr lang="es-MX" sz="1600" b="1" dirty="0">
                        <a:solidFill>
                          <a:srgbClr val="231F2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195" marR="47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s-ES" sz="1600" b="1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JUL</a:t>
                      </a:r>
                      <a:endParaRPr lang="es-MX" sz="1600" b="1" dirty="0">
                        <a:solidFill>
                          <a:srgbClr val="231F2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195" marR="47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s-ES" sz="1600" b="1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AGO</a:t>
                      </a:r>
                      <a:endParaRPr lang="es-MX" sz="1600" b="1">
                        <a:solidFill>
                          <a:srgbClr val="231F2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195" marR="47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s-ES" sz="1600" b="1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SEP</a:t>
                      </a:r>
                      <a:endParaRPr lang="es-MX" sz="1600" b="1">
                        <a:solidFill>
                          <a:srgbClr val="231F2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195" marR="47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s-MX" sz="1600" b="1" dirty="0" smtClean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OCT</a:t>
                      </a:r>
                      <a:endParaRPr lang="es-MX" sz="1600" b="1" dirty="0">
                        <a:solidFill>
                          <a:srgbClr val="231F2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195" marR="47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s-MX" sz="1600" b="1" dirty="0" smtClean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NOV</a:t>
                      </a:r>
                      <a:endParaRPr lang="es-MX" sz="1600" b="1" dirty="0">
                        <a:solidFill>
                          <a:srgbClr val="231F2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195" marR="47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78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s-ES" sz="1600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Revisión de Bibliografía</a:t>
                      </a:r>
                      <a:endParaRPr lang="es-MX" sz="1600" dirty="0">
                        <a:solidFill>
                          <a:srgbClr val="231F2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195" marR="47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s-ES" sz="1600" b="1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s-ES" sz="1600" b="1" dirty="0" smtClean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es-MX" sz="1600" dirty="0">
                        <a:solidFill>
                          <a:srgbClr val="231F2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195" marR="47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s-ES" sz="1600" b="1" dirty="0" smtClean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X</a:t>
                      </a:r>
                      <a:r>
                        <a:rPr lang="es-ES" sz="1600" b="1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600" dirty="0">
                        <a:solidFill>
                          <a:srgbClr val="231F2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195" marR="47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s-ES" sz="1600" b="1" dirty="0" smtClean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X</a:t>
                      </a:r>
                      <a:r>
                        <a:rPr lang="es-ES" sz="1600" b="1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600" dirty="0">
                        <a:solidFill>
                          <a:srgbClr val="231F2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195" marR="47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es-MX" sz="1600">
                        <a:solidFill>
                          <a:srgbClr val="231F2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195" marR="47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es-MX" sz="1600">
                        <a:solidFill>
                          <a:srgbClr val="231F2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195" marR="47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634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s-ES" sz="1600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Elaboración del Proyecto (Marco Teórico y Metodología)</a:t>
                      </a:r>
                      <a:endParaRPr lang="es-MX" sz="1600" dirty="0">
                        <a:solidFill>
                          <a:srgbClr val="231F2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195" marR="47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s-ES" sz="1600" b="1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600" dirty="0">
                        <a:solidFill>
                          <a:srgbClr val="231F2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195" marR="47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s-ES" sz="1600" b="1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es-MX" sz="1600">
                        <a:solidFill>
                          <a:srgbClr val="231F2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195" marR="47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s-ES" sz="1600" b="1" dirty="0" smtClean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X</a:t>
                      </a:r>
                      <a:r>
                        <a:rPr lang="es-ES" sz="1600" b="1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600" dirty="0">
                        <a:solidFill>
                          <a:srgbClr val="231F2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195" marR="47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es-MX" sz="1600">
                        <a:solidFill>
                          <a:srgbClr val="231F2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195" marR="47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es-MX" sz="1600">
                        <a:solidFill>
                          <a:srgbClr val="231F2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195" marR="47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56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s-ES" sz="1600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Presentación al Comité Evaluador</a:t>
                      </a:r>
                      <a:endParaRPr lang="es-MX" sz="1600" dirty="0">
                        <a:solidFill>
                          <a:srgbClr val="231F2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195" marR="47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s-ES" sz="1600" b="1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600">
                        <a:solidFill>
                          <a:srgbClr val="231F2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195" marR="47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s-ES" sz="1600" b="1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es-MX" sz="1600">
                        <a:solidFill>
                          <a:srgbClr val="231F2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195" marR="47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s-ES" sz="1600" b="1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es-MX" sz="1600">
                        <a:solidFill>
                          <a:srgbClr val="231F2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195" marR="47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es-MX" sz="1600">
                        <a:solidFill>
                          <a:srgbClr val="231F2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195" marR="47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es-MX" sz="1600">
                        <a:solidFill>
                          <a:srgbClr val="231F2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195" marR="47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825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s-ES" sz="1600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Trabajo de campo</a:t>
                      </a:r>
                      <a:endParaRPr lang="es-MX" sz="1600" dirty="0">
                        <a:solidFill>
                          <a:srgbClr val="231F2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s-MX" sz="1600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Aplicación de herramientas de recolección de datos: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s-ES" sz="1600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Búsqueda de Materiales y Documentos Internos, Elaboración de Encuestas, Entrevistas, etc.</a:t>
                      </a:r>
                      <a:endParaRPr lang="es-MX" sz="1600" dirty="0">
                        <a:solidFill>
                          <a:srgbClr val="231F2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195" marR="47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s-ES" sz="1600" b="1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600">
                        <a:solidFill>
                          <a:srgbClr val="231F2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195" marR="47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s-ES" sz="1600" b="1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600">
                        <a:solidFill>
                          <a:srgbClr val="231F2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195" marR="47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s-MX" sz="1600" b="1" dirty="0" smtClean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es-MX" sz="1600" b="1" dirty="0">
                        <a:solidFill>
                          <a:srgbClr val="231F2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195" marR="47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s-MX" sz="1600" b="1" dirty="0" smtClean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es-MX" sz="1600" b="1" dirty="0">
                        <a:solidFill>
                          <a:srgbClr val="231F2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195" marR="47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es-MX" sz="1600" b="1" dirty="0">
                        <a:solidFill>
                          <a:srgbClr val="231F2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195" marR="47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78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s-ES" sz="1600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Análisis de Resultados</a:t>
                      </a:r>
                      <a:endParaRPr lang="es-MX" sz="1600" dirty="0">
                        <a:solidFill>
                          <a:srgbClr val="231F2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195" marR="47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lang="es-MX" sz="1600" dirty="0"/>
                    </a:p>
                  </a:txBody>
                  <a:tcPr marL="47195" marR="47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es-MX" sz="1600" dirty="0">
                        <a:solidFill>
                          <a:srgbClr val="231F2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195" marR="47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s-MX" sz="1600" b="1" dirty="0" smtClean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es-MX" sz="1600" b="1" dirty="0">
                        <a:solidFill>
                          <a:srgbClr val="231F2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195" marR="47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s-MX" sz="1600" b="1" dirty="0" smtClean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es-MX" sz="1600" b="1" dirty="0">
                        <a:solidFill>
                          <a:srgbClr val="231F2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195" marR="47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es-MX" sz="1600">
                        <a:solidFill>
                          <a:srgbClr val="231F2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195" marR="47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56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s-ES" sz="160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Redacción y Conclusión  de la Tesis</a:t>
                      </a:r>
                      <a:endParaRPr lang="es-MX" sz="1600">
                        <a:solidFill>
                          <a:srgbClr val="231F2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195" marR="47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es-MX" sz="1600" dirty="0">
                        <a:solidFill>
                          <a:srgbClr val="231F2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195" marR="47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es-MX" sz="1600" dirty="0">
                        <a:solidFill>
                          <a:srgbClr val="231F2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195" marR="47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es-MX" sz="1600" dirty="0">
                        <a:solidFill>
                          <a:srgbClr val="231F2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195" marR="47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s-MX" sz="1600" b="1" dirty="0" smtClean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es-MX" sz="1600" b="1" dirty="0">
                        <a:solidFill>
                          <a:srgbClr val="231F2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195" marR="47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s-MX" sz="1600" b="1" dirty="0" smtClean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es-MX" sz="1600" b="1" dirty="0">
                        <a:solidFill>
                          <a:srgbClr val="231F2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195" marR="47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95338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incheta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Chincheta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hinchet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4937</TotalTime>
  <Words>582</Words>
  <Application>Microsoft Office PowerPoint</Application>
  <PresentationFormat>Presentación en pantalla (4:3)</PresentationFormat>
  <Paragraphs>84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Chincheta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equipo</dc:creator>
  <cp:lastModifiedBy>equipo</cp:lastModifiedBy>
  <cp:revision>20</cp:revision>
  <dcterms:created xsi:type="dcterms:W3CDTF">2018-08-10T13:57:15Z</dcterms:created>
  <dcterms:modified xsi:type="dcterms:W3CDTF">2018-08-30T15:41:42Z</dcterms:modified>
</cp:coreProperties>
</file>