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2" r:id="rId4"/>
    <p:sldId id="261" r:id="rId5"/>
    <p:sldId id="260" r:id="rId6"/>
    <p:sldId id="265" r:id="rId7"/>
    <p:sldId id="266" r:id="rId8"/>
    <p:sldId id="264" r:id="rId9"/>
    <p:sldId id="272" r:id="rId10"/>
    <p:sldId id="263" r:id="rId11"/>
    <p:sldId id="267" r:id="rId12"/>
    <p:sldId id="268" r:id="rId13"/>
    <p:sldId id="269" r:id="rId14"/>
    <p:sldId id="270" r:id="rId15"/>
    <p:sldId id="271" r:id="rId16"/>
    <p:sldId id="273"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p:scale>
          <a:sx n="70" d="100"/>
          <a:sy n="70" d="100"/>
        </p:scale>
        <p:origin x="-13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2D682C1-1383-4FF6-8539-A55385FF39BC}" type="datetimeFigureOut">
              <a:rPr lang="es-ES" smtClean="0"/>
              <a:pPr/>
              <a:t>31/08/2018</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5316951-CBA4-42D3-B82B-7CA161FF126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pPr/>
              <a:t>31/08/2018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316951-CBA4-42D3-B82B-7CA161FF126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pPr/>
              <a:t>31/08/2018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316951-CBA4-42D3-B82B-7CA161FF126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pPr/>
              <a:t>31/08/2018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316951-CBA4-42D3-B82B-7CA161FF126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D682C1-1383-4FF6-8539-A55385FF39BC}" type="datetimeFigureOut">
              <a:rPr lang="es-ES" smtClean="0"/>
              <a:pPr/>
              <a:t>31/08/2018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5316951-CBA4-42D3-B82B-7CA161FF126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2D682C1-1383-4FF6-8539-A55385FF39BC}" type="datetimeFigureOut">
              <a:rPr lang="es-ES" smtClean="0"/>
              <a:pPr/>
              <a:t>31/08/2018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5316951-CBA4-42D3-B82B-7CA161FF1262}" type="slidenum">
              <a:rPr lang="es-ES" smtClean="0"/>
              <a:pPr/>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2D682C1-1383-4FF6-8539-A55385FF39BC}" type="datetimeFigureOut">
              <a:rPr lang="es-ES" smtClean="0"/>
              <a:pPr/>
              <a:t>31/08/2018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5316951-CBA4-42D3-B82B-7CA161FF1262}" type="slidenum">
              <a:rPr lang="es-ES" smtClean="0"/>
              <a:pPr/>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2D682C1-1383-4FF6-8539-A55385FF39BC}" type="datetimeFigureOut">
              <a:rPr lang="es-ES" smtClean="0"/>
              <a:pPr/>
              <a:t>31/08/2018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5316951-CBA4-42D3-B82B-7CA161FF126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682C1-1383-4FF6-8539-A55385FF39BC}" type="datetimeFigureOut">
              <a:rPr lang="es-ES" smtClean="0"/>
              <a:pPr/>
              <a:t>31/08/2018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5316951-CBA4-42D3-B82B-7CA161FF126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2D682C1-1383-4FF6-8539-A55385FF39BC}" type="datetimeFigureOut">
              <a:rPr lang="es-ES" smtClean="0"/>
              <a:pPr/>
              <a:t>31/08/2018</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E5316951-CBA4-42D3-B82B-7CA161FF126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2D682C1-1383-4FF6-8539-A55385FF39BC}" type="datetimeFigureOut">
              <a:rPr lang="es-ES" smtClean="0"/>
              <a:pPr/>
              <a:t>31/08/2018</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E5316951-CBA4-42D3-B82B-7CA161FF126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2D682C1-1383-4FF6-8539-A55385FF39BC}" type="datetimeFigureOut">
              <a:rPr lang="es-ES" smtClean="0"/>
              <a:pPr/>
              <a:t>31/08/2018</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5316951-CBA4-42D3-B82B-7CA161FF126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290" y="1000108"/>
            <a:ext cx="1285884" cy="96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971600" y="1988840"/>
            <a:ext cx="7200800" cy="3600986"/>
          </a:xfrm>
          <a:prstGeom prst="rect">
            <a:avLst/>
          </a:prstGeom>
          <a:noFill/>
        </p:spPr>
        <p:txBody>
          <a:bodyPr wrap="square" rtlCol="0">
            <a:spAutoFit/>
          </a:bodyPr>
          <a:lstStyle/>
          <a:p>
            <a:pPr algn="ctr"/>
            <a:r>
              <a:rPr lang="es-ES" sz="2400" b="1" dirty="0" smtClean="0">
                <a:latin typeface="Arial" pitchFamily="34" charset="0"/>
                <a:cs typeface="Arial" pitchFamily="34" charset="0"/>
              </a:rPr>
              <a:t>ESCUELA NACIONAL DE PROTECCIÓN CIVIL CAMPUS CHIAPAS</a:t>
            </a:r>
          </a:p>
          <a:p>
            <a:pPr algn="ctr"/>
            <a:endParaRPr lang="es-ES" sz="2000" b="1" dirty="0" smtClean="0">
              <a:latin typeface="Arial" pitchFamily="34" charset="0"/>
              <a:cs typeface="Arial" pitchFamily="34" charset="0"/>
            </a:endParaRPr>
          </a:p>
          <a:p>
            <a:pPr algn="ctr"/>
            <a:r>
              <a:rPr lang="es-ES" sz="2000" b="1" dirty="0" smtClean="0">
                <a:latin typeface="Arial" pitchFamily="34" charset="0"/>
                <a:cs typeface="Arial" pitchFamily="34" charset="0"/>
              </a:rPr>
              <a:t>MAESTRÍA EN GESTIÓN INTEGRAL DE RIESGOS Y PROTECCIÓN CIVIL</a:t>
            </a:r>
          </a:p>
          <a:p>
            <a:pPr algn="ctr"/>
            <a:endParaRPr lang="es-ES" sz="2000" b="1" dirty="0">
              <a:latin typeface="Arial" pitchFamily="34" charset="0"/>
              <a:cs typeface="Arial" pitchFamily="34" charset="0"/>
            </a:endParaRPr>
          </a:p>
          <a:p>
            <a:pPr algn="ctr"/>
            <a:r>
              <a:rPr lang="es-ES" sz="2000" b="1" dirty="0" smtClean="0">
                <a:effectLst>
                  <a:outerShdw blurRad="38100" dist="38100" dir="2700000" algn="tl">
                    <a:srgbClr val="000000">
                      <a:alpha val="43137"/>
                    </a:srgbClr>
                  </a:outerShdw>
                </a:effectLst>
                <a:latin typeface="Arial" pitchFamily="34" charset="0"/>
                <a:cs typeface="Arial" pitchFamily="34" charset="0"/>
              </a:rPr>
              <a:t>«PRESENTACIÓN DE AVANCES DE TESIS»</a:t>
            </a:r>
          </a:p>
          <a:p>
            <a:pPr algn="ctr"/>
            <a:r>
              <a:rPr lang="es-ES" sz="2000" b="1" dirty="0" smtClean="0">
                <a:latin typeface="Arial" pitchFamily="34" charset="0"/>
                <a:cs typeface="Arial" pitchFamily="34" charset="0"/>
              </a:rPr>
              <a:t>TEMA</a:t>
            </a:r>
          </a:p>
          <a:p>
            <a:pPr algn="ctr"/>
            <a:r>
              <a:rPr lang="es-ES" sz="2000" b="1" dirty="0" smtClean="0">
                <a:latin typeface="Arial" pitchFamily="34" charset="0"/>
                <a:cs typeface="Arial" pitchFamily="34" charset="0"/>
              </a:rPr>
              <a:t>RIESGOS EN LA OPERACIÓN DE PRESAS HIDROELECTRICAS: CASO PRESA HIDROELECTRICA CHICOASEN II</a:t>
            </a:r>
            <a:endParaRPr lang="es-ES" sz="2000" b="1" dirty="0">
              <a:latin typeface="Arial" pitchFamily="34" charset="0"/>
              <a:cs typeface="Arial" pitchFamily="34" charset="0"/>
            </a:endParaRPr>
          </a:p>
        </p:txBody>
      </p:sp>
      <p:pic>
        <p:nvPicPr>
          <p:cNvPr id="6" name="5 Imagen" descr="C:\Users\Nestor\Desktop\Logotipos Gobierno del Estado\1.2 logoPoliticaSocial_cmyk.png"/>
          <p:cNvPicPr/>
          <p:nvPr/>
        </p:nvPicPr>
        <p:blipFill>
          <a:blip r:embed="rId3" cstate="print"/>
          <a:srcRect/>
          <a:stretch>
            <a:fillRect/>
          </a:stretch>
        </p:blipFill>
        <p:spPr bwMode="auto">
          <a:xfrm>
            <a:off x="6357950" y="1142984"/>
            <a:ext cx="1143008" cy="785818"/>
          </a:xfrm>
          <a:prstGeom prst="rect">
            <a:avLst/>
          </a:prstGeom>
          <a:noFill/>
          <a:ln w="9525">
            <a:noFill/>
            <a:miter lim="800000"/>
            <a:headEnd/>
            <a:tailEnd/>
          </a:ln>
        </p:spPr>
      </p:pic>
    </p:spTree>
    <p:extLst>
      <p:ext uri="{BB962C8B-B14F-4D97-AF65-F5344CB8AC3E}">
        <p14:creationId xmlns:p14="http://schemas.microsoft.com/office/powerpoint/2010/main" val="45226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a:blip r:embed="rId2"/>
          <a:srcRect l="21045" t="24773" r="19722" b="13293"/>
          <a:stretch>
            <a:fillRect/>
          </a:stretch>
        </p:blipFill>
        <p:spPr bwMode="auto">
          <a:xfrm>
            <a:off x="2071670" y="1928802"/>
            <a:ext cx="5072098" cy="3006475"/>
          </a:xfrm>
          <a:prstGeom prst="rect">
            <a:avLst/>
          </a:prstGeom>
          <a:noFill/>
          <a:ln w="9525">
            <a:noFill/>
            <a:miter lim="800000"/>
            <a:headEnd/>
            <a:tailEnd/>
          </a:ln>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976" y="642918"/>
            <a:ext cx="1214446" cy="91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descr="C:\Users\Nestor\Desktop\Logotipos Gobierno del Estado\1.2 logoPoliticaSocial_cmyk.png"/>
          <p:cNvPicPr/>
          <p:nvPr/>
        </p:nvPicPr>
        <p:blipFill>
          <a:blip r:embed="rId4" cstate="print"/>
          <a:srcRect/>
          <a:stretch>
            <a:fillRect/>
          </a:stretch>
        </p:blipFill>
        <p:spPr bwMode="auto">
          <a:xfrm>
            <a:off x="7072330" y="928670"/>
            <a:ext cx="1000132" cy="571504"/>
          </a:xfrm>
          <a:prstGeom prst="rect">
            <a:avLst/>
          </a:prstGeom>
          <a:noFill/>
          <a:ln w="9525">
            <a:noFill/>
            <a:miter lim="800000"/>
            <a:headEnd/>
            <a:tailEnd/>
          </a:ln>
        </p:spPr>
      </p:pic>
      <p:sp>
        <p:nvSpPr>
          <p:cNvPr id="5" name="4 CuadroTexto"/>
          <p:cNvSpPr txBox="1"/>
          <p:nvPr/>
        </p:nvSpPr>
        <p:spPr>
          <a:xfrm>
            <a:off x="2428860" y="1285860"/>
            <a:ext cx="4286280" cy="369332"/>
          </a:xfrm>
          <a:prstGeom prst="rect">
            <a:avLst/>
          </a:prstGeom>
          <a:noFill/>
        </p:spPr>
        <p:txBody>
          <a:bodyPr wrap="square" rtlCol="0">
            <a:spAutoFit/>
          </a:bodyPr>
          <a:lstStyle/>
          <a:p>
            <a:r>
              <a:rPr lang="es-MX" dirty="0" smtClean="0"/>
              <a:t>PRESA HIDROELÉCTRICA CHICOASEN II</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728" y="2000240"/>
            <a:ext cx="5786478" cy="3139321"/>
          </a:xfrm>
          <a:prstGeom prst="rect">
            <a:avLst/>
          </a:prstGeom>
          <a:noFill/>
        </p:spPr>
        <p:txBody>
          <a:bodyPr wrap="square" rtlCol="0">
            <a:spAutoFit/>
          </a:bodyPr>
          <a:lstStyle/>
          <a:p>
            <a:pPr algn="just"/>
            <a:r>
              <a:rPr lang="es-MX" dirty="0" smtClean="0"/>
              <a:t>El </a:t>
            </a:r>
            <a:r>
              <a:rPr lang="es-MX" b="1" dirty="0" smtClean="0"/>
              <a:t>paradigma epistémico</a:t>
            </a:r>
            <a:r>
              <a:rPr lang="es-MX" dirty="0" smtClean="0"/>
              <a:t> de la investigación a realizar se fundamenta  en las diversas ópticas de los procesos indagadores </a:t>
            </a:r>
            <a:r>
              <a:rPr lang="es-MX" u="sng" dirty="0" smtClean="0"/>
              <a:t>relativos</a:t>
            </a:r>
            <a:r>
              <a:rPr lang="es-MX" dirty="0" smtClean="0"/>
              <a:t> a la validez y fiabilidad del tema de estudio.</a:t>
            </a:r>
          </a:p>
          <a:p>
            <a:endParaRPr lang="es-MX" dirty="0" smtClean="0">
              <a:solidFill>
                <a:srgbClr val="FF0000"/>
              </a:solidFill>
            </a:endParaRPr>
          </a:p>
          <a:p>
            <a:pPr algn="just"/>
            <a:r>
              <a:rPr lang="es-MX" dirty="0" smtClean="0"/>
              <a:t>Se utilizara la </a:t>
            </a:r>
            <a:r>
              <a:rPr lang="es-MX" b="1" dirty="0" smtClean="0"/>
              <a:t>Metodología cualitativa  </a:t>
            </a:r>
            <a:r>
              <a:rPr lang="es-MX" dirty="0" smtClean="0"/>
              <a:t>analizando un caso concreto, cuyo alcance será </a:t>
            </a:r>
            <a:r>
              <a:rPr lang="es-MX" b="1" dirty="0" smtClean="0"/>
              <a:t>descriptivo,</a:t>
            </a:r>
            <a:r>
              <a:rPr lang="es-MX" dirty="0" smtClean="0"/>
              <a:t> debido a que permitirá especificar, propiedades, características y rasgos importantes del fenómeno a realizar.</a:t>
            </a:r>
          </a:p>
          <a:p>
            <a:endParaRPr lang="es-MX" dirty="0" smtClean="0">
              <a:solidFill>
                <a:srgbClr val="FF0000"/>
              </a:solidFill>
            </a:endParaRPr>
          </a:p>
          <a:p>
            <a:endParaRPr lang="es-MX" dirty="0" smtClean="0">
              <a:solidFill>
                <a:srgbClr val="FF0000"/>
              </a:solidFill>
            </a:endParaRPr>
          </a:p>
        </p:txBody>
      </p:sp>
      <p:sp>
        <p:nvSpPr>
          <p:cNvPr id="5" name="4 CuadroTexto"/>
          <p:cNvSpPr txBox="1"/>
          <p:nvPr/>
        </p:nvSpPr>
        <p:spPr>
          <a:xfrm>
            <a:off x="1285852" y="1000108"/>
            <a:ext cx="5929354" cy="369332"/>
          </a:xfrm>
          <a:prstGeom prst="rect">
            <a:avLst/>
          </a:prstGeom>
          <a:noFill/>
        </p:spPr>
        <p:txBody>
          <a:bodyPr wrap="square" rtlCol="0">
            <a:spAutoFit/>
          </a:bodyPr>
          <a:lstStyle/>
          <a:p>
            <a:pPr algn="ctr"/>
            <a:r>
              <a:rPr lang="es-MX" b="1" dirty="0" smtClean="0">
                <a:effectLst>
                  <a:outerShdw blurRad="38100" dist="38100" dir="2700000" algn="tl">
                    <a:srgbClr val="000000">
                      <a:alpha val="43137"/>
                    </a:srgbClr>
                  </a:outerShdw>
                </a:effectLst>
              </a:rPr>
              <a:t>METODOLOGÍA DE LA INVESTIGACION</a:t>
            </a:r>
            <a:endParaRPr lang="es-MX" b="1" dirty="0">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538" y="785794"/>
            <a:ext cx="1214446" cy="91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C:\Users\Nestor\Desktop\Logotipos Gobierno del Estado\1.2 logoPoliticaSocial_cmyk.png"/>
          <p:cNvPicPr/>
          <p:nvPr/>
        </p:nvPicPr>
        <p:blipFill>
          <a:blip r:embed="rId3" cstate="print"/>
          <a:srcRect/>
          <a:stretch>
            <a:fillRect/>
          </a:stretch>
        </p:blipFill>
        <p:spPr bwMode="auto">
          <a:xfrm>
            <a:off x="7000892" y="1000108"/>
            <a:ext cx="1000132" cy="57150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500166" y="1142984"/>
            <a:ext cx="5857916" cy="369332"/>
          </a:xfrm>
          <a:prstGeom prst="rect">
            <a:avLst/>
          </a:prstGeom>
        </p:spPr>
        <p:txBody>
          <a:bodyPr wrap="square">
            <a:spAutoFit/>
          </a:bodyPr>
          <a:lstStyle/>
          <a:p>
            <a:pPr algn="ctr"/>
            <a:r>
              <a:rPr lang="es-ES" b="1" dirty="0" smtClean="0">
                <a:latin typeface="Arial" panose="020B0604020202020204" pitchFamily="34" charset="0"/>
                <a:cs typeface="Arial" panose="020B0604020202020204" pitchFamily="34" charset="0"/>
              </a:rPr>
              <a:t>CAPITULO I</a:t>
            </a:r>
          </a:p>
        </p:txBody>
      </p:sp>
      <p:sp>
        <p:nvSpPr>
          <p:cNvPr id="6" name="5 CuadroTexto"/>
          <p:cNvSpPr txBox="1"/>
          <p:nvPr/>
        </p:nvSpPr>
        <p:spPr>
          <a:xfrm>
            <a:off x="1357290" y="1714488"/>
            <a:ext cx="6143668" cy="3970318"/>
          </a:xfrm>
          <a:prstGeom prst="rect">
            <a:avLst/>
          </a:prstGeom>
          <a:noFill/>
        </p:spPr>
        <p:txBody>
          <a:bodyPr wrap="square" rtlCol="0">
            <a:spAutoFit/>
          </a:bodyPr>
          <a:lstStyle/>
          <a:p>
            <a:pPr algn="just"/>
            <a:r>
              <a:rPr lang="es-MX" dirty="0" smtClean="0"/>
              <a:t>En este apartado se refiere a la historia  de las presas, desde la antigüedad, empezando con los romanos hasta el siglo XX, siendo Estados Unidos y Europa Occidental donde se construyeron grandes cantidades de presas,</a:t>
            </a:r>
          </a:p>
          <a:p>
            <a:endParaRPr lang="es-MX" dirty="0" smtClean="0"/>
          </a:p>
          <a:p>
            <a:r>
              <a:rPr lang="es-MX" dirty="0" smtClean="0"/>
              <a:t>Se hace una relatoría  del análisis del riesgo aplicado ala construcción de proyectos Hidrológicos. </a:t>
            </a:r>
          </a:p>
          <a:p>
            <a:endParaRPr lang="es-MX" dirty="0" smtClean="0"/>
          </a:p>
          <a:p>
            <a:pPr algn="just"/>
            <a:r>
              <a:rPr lang="es-MX" dirty="0" smtClean="0"/>
              <a:t>“El análisis de riesgo es el proceso de separación de la totalidad del riesgo en sus componentes mediante la evaluación de los riesgos e incertidumbres relacionados con el propósito de la gestión eficaz del riesgo, facilitado por la comunicación efectiva acerca de los riesgos”.</a:t>
            </a:r>
          </a:p>
          <a:p>
            <a:endParaRPr lang="es-MX"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538" y="785794"/>
            <a:ext cx="1143008" cy="8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C:\Users\Nestor\Desktop\Logotipos Gobierno del Estado\1.2 logoPoliticaSocial_cmyk.png"/>
          <p:cNvPicPr/>
          <p:nvPr/>
        </p:nvPicPr>
        <p:blipFill>
          <a:blip r:embed="rId3" cstate="print"/>
          <a:srcRect/>
          <a:stretch>
            <a:fillRect/>
          </a:stretch>
        </p:blipFill>
        <p:spPr bwMode="auto">
          <a:xfrm>
            <a:off x="7000892" y="1000108"/>
            <a:ext cx="1000132" cy="5715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14678" y="1214422"/>
            <a:ext cx="1928826" cy="369332"/>
          </a:xfrm>
          <a:prstGeom prst="rect">
            <a:avLst/>
          </a:prstGeom>
        </p:spPr>
        <p:txBody>
          <a:bodyPr wrap="square">
            <a:spAutoFit/>
          </a:bodyPr>
          <a:lstStyle/>
          <a:p>
            <a:r>
              <a:rPr lang="es-MX" b="1" dirty="0" smtClean="0">
                <a:latin typeface="Arial" panose="020B0604020202020204" pitchFamily="34" charset="0"/>
                <a:cs typeface="Arial" panose="020B0604020202020204" pitchFamily="34" charset="0"/>
              </a:rPr>
              <a:t>CAPITULO II</a:t>
            </a:r>
            <a:endParaRPr lang="es-MX" dirty="0"/>
          </a:p>
        </p:txBody>
      </p:sp>
      <p:sp>
        <p:nvSpPr>
          <p:cNvPr id="3" name="2 CuadroTexto"/>
          <p:cNvSpPr txBox="1"/>
          <p:nvPr/>
        </p:nvSpPr>
        <p:spPr>
          <a:xfrm>
            <a:off x="1357290" y="2000240"/>
            <a:ext cx="635798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dirty="0" smtClean="0"/>
              <a:t>En este capítulo se describen las características  de la energía Hidroeléctrica</a:t>
            </a:r>
            <a:r>
              <a:rPr lang="es-ES" dirty="0" smtClean="0"/>
              <a:t>s una de las más limpias que se pueden considerar desde el momento que no usan ningún combustible para generar vapor, ni vapor para mover un motor que genere electricidad, utilizando la energía de la caída del agua.</a:t>
            </a:r>
          </a:p>
          <a:p>
            <a:endParaRPr lang="es-ES" dirty="0" smtClean="0"/>
          </a:p>
          <a:p>
            <a:pPr algn="just"/>
            <a:r>
              <a:rPr lang="es-ES" dirty="0" smtClean="0"/>
              <a:t>Se describe el funcionamiento de las centrales, así como las fallas que se pueden presentar y sus consecuencias, </a:t>
            </a:r>
            <a:endParaRPr lang="es-MX"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414" y="857232"/>
            <a:ext cx="1143008" cy="8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descr="C:\Users\Nestor\Desktop\Logotipos Gobierno del Estado\1.2 logoPoliticaSocial_cmyk.png"/>
          <p:cNvPicPr/>
          <p:nvPr/>
        </p:nvPicPr>
        <p:blipFill>
          <a:blip r:embed="rId3" cstate="print"/>
          <a:srcRect/>
          <a:stretch>
            <a:fillRect/>
          </a:stretch>
        </p:blipFill>
        <p:spPr bwMode="auto">
          <a:xfrm>
            <a:off x="6715140" y="1000108"/>
            <a:ext cx="1000132" cy="57150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86116" y="928670"/>
            <a:ext cx="1428760" cy="369332"/>
          </a:xfrm>
          <a:prstGeom prst="rect">
            <a:avLst/>
          </a:prstGeom>
          <a:noFill/>
        </p:spPr>
        <p:txBody>
          <a:bodyPr wrap="square" rtlCol="0">
            <a:spAutoFit/>
          </a:bodyPr>
          <a:lstStyle/>
          <a:p>
            <a:r>
              <a:rPr lang="es-MX" b="1" dirty="0" smtClean="0"/>
              <a:t>CAPÍTULO III</a:t>
            </a:r>
            <a:endParaRPr lang="es-MX" b="1" dirty="0"/>
          </a:p>
        </p:txBody>
      </p:sp>
      <p:sp>
        <p:nvSpPr>
          <p:cNvPr id="3" name="2 CuadroTexto"/>
          <p:cNvSpPr txBox="1"/>
          <p:nvPr/>
        </p:nvSpPr>
        <p:spPr>
          <a:xfrm>
            <a:off x="1571604" y="1857364"/>
            <a:ext cx="5643602"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MX" dirty="0" smtClean="0"/>
              <a:t>En este capítulo se relatan los antecedentes realizados de los estudios geológicos y geotectónica de la presa </a:t>
            </a:r>
            <a:r>
              <a:rPr lang="es-MX" dirty="0" err="1" smtClean="0"/>
              <a:t>Chicoasén</a:t>
            </a:r>
            <a:r>
              <a:rPr lang="es-MX" dirty="0" smtClean="0"/>
              <a:t> II, localización y accesos, los trabajos de exploración realizados. </a:t>
            </a:r>
          </a:p>
          <a:p>
            <a:pPr algn="just"/>
            <a:endParaRPr lang="es-MX" dirty="0" smtClean="0"/>
          </a:p>
          <a:p>
            <a:pPr algn="just"/>
            <a:r>
              <a:rPr lang="es-MX" dirty="0" smtClean="0"/>
              <a:t>Se hace la descripción del proyecto, Obras de Desvío, obras de excedencias, zona de cortina, casa de máquinas y vertedor, zonas de la ataguía aguas arriba y aguas abajo, vertedor de servicios, obra de toma, que son parte de la operación de la presa </a:t>
            </a:r>
            <a:r>
              <a:rPr lang="es-MX" dirty="0" err="1" smtClean="0"/>
              <a:t>Chicoasén</a:t>
            </a:r>
            <a:r>
              <a:rPr lang="es-MX" dirty="0" smtClean="0"/>
              <a:t> II.</a:t>
            </a:r>
          </a:p>
          <a:p>
            <a:pPr algn="just"/>
            <a:endParaRPr lang="es-MX" dirty="0" smtClean="0"/>
          </a:p>
          <a:p>
            <a:pPr algn="just"/>
            <a:r>
              <a:rPr lang="es-MX" dirty="0" smtClean="0"/>
              <a:t>Se continúa con la elaboración de este capítulo.</a:t>
            </a:r>
            <a:endParaRPr lang="es-MX"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414" y="857232"/>
            <a:ext cx="1143008" cy="8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descr="C:\Users\Nestor\Desktop\Logotipos Gobierno del Estado\1.2 logoPoliticaSocial_cmyk.png"/>
          <p:cNvPicPr/>
          <p:nvPr/>
        </p:nvPicPr>
        <p:blipFill>
          <a:blip r:embed="rId3" cstate="print"/>
          <a:srcRect/>
          <a:stretch>
            <a:fillRect/>
          </a:stretch>
        </p:blipFill>
        <p:spPr bwMode="auto">
          <a:xfrm>
            <a:off x="6715140" y="1000108"/>
            <a:ext cx="1000132" cy="57150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881392" y="1785924"/>
          <a:ext cx="5405251" cy="3675074"/>
        </p:xfrm>
        <a:graphic>
          <a:graphicData uri="http://schemas.openxmlformats.org/drawingml/2006/table">
            <a:tbl>
              <a:tblPr/>
              <a:tblGrid>
                <a:gridCol w="1645076"/>
                <a:gridCol w="752035"/>
                <a:gridCol w="752035"/>
                <a:gridCol w="752035"/>
                <a:gridCol w="752035"/>
                <a:gridCol w="752035"/>
              </a:tblGrid>
              <a:tr h="228633">
                <a:tc>
                  <a:txBody>
                    <a:bodyPr/>
                    <a:lstStyle/>
                    <a:p>
                      <a:pPr algn="l" fontAlgn="b"/>
                      <a:endParaRPr lang="es-MX" sz="1100" b="0" i="0" u="none" strike="noStrike" dirty="0">
                        <a:solidFill>
                          <a:srgbClr val="000000"/>
                        </a:solidFill>
                        <a:latin typeface="Calibri"/>
                      </a:endParaRPr>
                    </a:p>
                  </a:txBody>
                  <a:tcPr marL="9364" marR="9364" marT="9364" marB="0" anchor="b">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b"/>
                      <a:r>
                        <a:rPr lang="es-MX" sz="1100" b="0" i="0" u="none" strike="noStrike" dirty="0">
                          <a:solidFill>
                            <a:srgbClr val="000000"/>
                          </a:solidFill>
                          <a:latin typeface="Calibri"/>
                        </a:rPr>
                        <a:t>2018</a:t>
                      </a:r>
                    </a:p>
                  </a:txBody>
                  <a:tcPr marL="9364" marR="9364" marT="93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77826">
                <a:tc>
                  <a:txBody>
                    <a:bodyPr/>
                    <a:lstStyle/>
                    <a:p>
                      <a:pPr algn="ctr" fontAlgn="t"/>
                      <a:r>
                        <a:rPr lang="es-MX" sz="1000" b="0" i="0" u="none" strike="noStrike">
                          <a:solidFill>
                            <a:srgbClr val="FFFFFF"/>
                          </a:solidFill>
                          <a:latin typeface="Arial"/>
                        </a:rPr>
                        <a:t>Actividad</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lgn="ctr" fontAlgn="t"/>
                      <a:r>
                        <a:rPr lang="es-MX" sz="1000" b="0" i="0" u="none" strike="noStrike">
                          <a:solidFill>
                            <a:srgbClr val="FFFFFF"/>
                          </a:solidFill>
                          <a:latin typeface="Arial"/>
                        </a:rPr>
                        <a:t>A</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t"/>
                      <a:r>
                        <a:rPr lang="es-MX" sz="1000" b="0" i="0" u="none" strike="noStrike">
                          <a:solidFill>
                            <a:srgbClr val="FFFFFF"/>
                          </a:solidFill>
                          <a:latin typeface="Arial"/>
                        </a:rPr>
                        <a:t>S</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t"/>
                      <a:r>
                        <a:rPr lang="es-MX" sz="1000" b="0" i="0" u="none" strike="noStrike">
                          <a:solidFill>
                            <a:srgbClr val="FFFFFF"/>
                          </a:solidFill>
                          <a:latin typeface="Arial"/>
                        </a:rPr>
                        <a:t>O</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t"/>
                      <a:r>
                        <a:rPr lang="es-MX" sz="1000" b="0" i="0" u="none" strike="noStrike">
                          <a:solidFill>
                            <a:srgbClr val="FFFFFF"/>
                          </a:solidFill>
                          <a:latin typeface="Arial"/>
                        </a:rPr>
                        <a:t>N</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t"/>
                      <a:r>
                        <a:rPr lang="es-MX" sz="1000" b="0" i="0" u="none" strike="noStrike">
                          <a:solidFill>
                            <a:srgbClr val="FFFFFF"/>
                          </a:solidFill>
                          <a:latin typeface="Arial"/>
                        </a:rPr>
                        <a:t>D</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81056">
                <a:tc>
                  <a:txBody>
                    <a:bodyPr/>
                    <a:lstStyle/>
                    <a:p>
                      <a:pPr algn="just" fontAlgn="t"/>
                      <a:r>
                        <a:rPr lang="es-MX" sz="1100" b="0" i="0" u="none" strike="noStrike">
                          <a:solidFill>
                            <a:srgbClr val="000000"/>
                          </a:solidFill>
                          <a:latin typeface="Arial"/>
                        </a:rPr>
                        <a:t>Desarrollo del protocolo de tesis</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49">
                <a:tc>
                  <a:txBody>
                    <a:bodyPr/>
                    <a:lstStyle/>
                    <a:p>
                      <a:pPr algn="just" fontAlgn="t"/>
                      <a:r>
                        <a:rPr lang="es-MX" sz="1100" b="0" i="0" u="none" strike="noStrike">
                          <a:solidFill>
                            <a:srgbClr val="000000"/>
                          </a:solidFill>
                          <a:latin typeface="Arial"/>
                        </a:rPr>
                        <a:t>Presentación del proyecto</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39">
                <a:tc>
                  <a:txBody>
                    <a:bodyPr/>
                    <a:lstStyle/>
                    <a:p>
                      <a:pPr algn="just" fontAlgn="t"/>
                      <a:r>
                        <a:rPr lang="es-MX" sz="1100" b="0" i="0" u="none" strike="noStrike">
                          <a:solidFill>
                            <a:srgbClr val="000000"/>
                          </a:solidFill>
                          <a:latin typeface="Arial"/>
                        </a:rPr>
                        <a:t>Desarrollo de instrumento de encuesta</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88">
                <a:tc>
                  <a:txBody>
                    <a:bodyPr/>
                    <a:lstStyle/>
                    <a:p>
                      <a:pPr algn="just" fontAlgn="t"/>
                      <a:r>
                        <a:rPr lang="es-MX" sz="1100" b="0" i="0" u="none" strike="noStrike">
                          <a:solidFill>
                            <a:srgbClr val="000000"/>
                          </a:solidFill>
                          <a:latin typeface="Arial"/>
                        </a:rPr>
                        <a:t>Revisión de los instrumentos</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49">
                <a:tc>
                  <a:txBody>
                    <a:bodyPr/>
                    <a:lstStyle/>
                    <a:p>
                      <a:pPr algn="just" fontAlgn="t"/>
                      <a:r>
                        <a:rPr lang="es-MX" sz="1100" b="0" i="0" u="none" strike="noStrike">
                          <a:solidFill>
                            <a:srgbClr val="000000"/>
                          </a:solidFill>
                          <a:latin typeface="Arial"/>
                        </a:rPr>
                        <a:t>Trabajo de campo</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120">
                <a:tc>
                  <a:txBody>
                    <a:bodyPr/>
                    <a:lstStyle/>
                    <a:p>
                      <a:pPr algn="just" fontAlgn="t"/>
                      <a:r>
                        <a:rPr lang="es-MX" sz="1100" b="0" i="0" u="none" strike="noStrike">
                          <a:solidFill>
                            <a:srgbClr val="000000"/>
                          </a:solidFill>
                          <a:latin typeface="Arial"/>
                        </a:rPr>
                        <a:t>Procesamiento de los resultados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39">
                <a:tc>
                  <a:txBody>
                    <a:bodyPr/>
                    <a:lstStyle/>
                    <a:p>
                      <a:pPr algn="just" fontAlgn="t"/>
                      <a:r>
                        <a:rPr lang="es-MX" sz="1100" b="0" i="0" u="none" strike="noStrike">
                          <a:solidFill>
                            <a:srgbClr val="000000"/>
                          </a:solidFill>
                          <a:latin typeface="Arial"/>
                        </a:rPr>
                        <a:t>Análisis e interpretación de resultados</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77826">
                <a:tc>
                  <a:txBody>
                    <a:bodyPr/>
                    <a:lstStyle/>
                    <a:p>
                      <a:pPr algn="just" fontAlgn="t"/>
                      <a:r>
                        <a:rPr lang="es-MX" sz="1100" b="0" i="0" u="none" strike="noStrike">
                          <a:solidFill>
                            <a:srgbClr val="000000"/>
                          </a:solidFill>
                          <a:latin typeface="Arial"/>
                        </a:rPr>
                        <a:t>Informe final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30249">
                <a:tc>
                  <a:txBody>
                    <a:bodyPr/>
                    <a:lstStyle/>
                    <a:p>
                      <a:pPr algn="just" fontAlgn="t"/>
                      <a:r>
                        <a:rPr lang="es-MX" sz="1100" b="0" i="0" u="none" strike="noStrike">
                          <a:solidFill>
                            <a:srgbClr val="000000"/>
                          </a:solidFill>
                          <a:latin typeface="Arial"/>
                        </a:rPr>
                        <a:t>Revisión e impresión</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MX" sz="1000" b="0" i="0" u="none" strike="noStrike" dirty="0">
                          <a:solidFill>
                            <a:srgbClr val="000000"/>
                          </a:solidFill>
                          <a:latin typeface="Arial"/>
                        </a:rPr>
                        <a:t> </a:t>
                      </a:r>
                    </a:p>
                  </a:txBody>
                  <a:tcPr marL="9364" marR="9364" marT="93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
        <p:nvSpPr>
          <p:cNvPr id="5" name="4 CuadroTexto"/>
          <p:cNvSpPr txBox="1"/>
          <p:nvPr/>
        </p:nvSpPr>
        <p:spPr>
          <a:xfrm>
            <a:off x="2786050" y="1142984"/>
            <a:ext cx="3429024" cy="369332"/>
          </a:xfrm>
          <a:prstGeom prst="rect">
            <a:avLst/>
          </a:prstGeom>
          <a:noFill/>
        </p:spPr>
        <p:txBody>
          <a:bodyPr wrap="square" rtlCol="0">
            <a:spAutoFit/>
          </a:bodyPr>
          <a:lstStyle/>
          <a:p>
            <a:r>
              <a:rPr lang="es-MX" b="1" dirty="0" smtClean="0"/>
              <a:t>CRONOGRAMA DE ACTIVIDADES</a:t>
            </a:r>
            <a:endParaRPr lang="es-MX" b="1"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414" y="857232"/>
            <a:ext cx="1143008" cy="8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C:\Users\Nestor\Desktop\Logotipos Gobierno del Estado\1.2 logoPoliticaSocial_cmyk.png"/>
          <p:cNvPicPr/>
          <p:nvPr/>
        </p:nvPicPr>
        <p:blipFill>
          <a:blip r:embed="rId3" cstate="print"/>
          <a:srcRect/>
          <a:stretch>
            <a:fillRect/>
          </a:stretch>
        </p:blipFill>
        <p:spPr bwMode="auto">
          <a:xfrm>
            <a:off x="6715140" y="1000108"/>
            <a:ext cx="1000132" cy="5715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142976" y="1285860"/>
            <a:ext cx="2571768" cy="1571636"/>
          </a:xfrm>
          <a:prstGeom prst="rect">
            <a:avLst/>
          </a:prstGeom>
          <a:noFill/>
          <a:ln w="9525">
            <a:noFill/>
            <a:miter lim="800000"/>
            <a:headEnd/>
            <a:tailEnd/>
          </a:ln>
          <a:effectLst/>
        </p:spPr>
      </p:pic>
      <p:pic>
        <p:nvPicPr>
          <p:cNvPr id="27652" name="Picture 4"/>
          <p:cNvPicPr>
            <a:picLocks noChangeAspect="1" noChangeArrowheads="1"/>
          </p:cNvPicPr>
          <p:nvPr/>
        </p:nvPicPr>
        <p:blipFill>
          <a:blip r:embed="rId3" cstate="print"/>
          <a:srcRect/>
          <a:stretch>
            <a:fillRect/>
          </a:stretch>
        </p:blipFill>
        <p:spPr bwMode="auto">
          <a:xfrm>
            <a:off x="5143504" y="1142984"/>
            <a:ext cx="2786082" cy="1567171"/>
          </a:xfrm>
          <a:prstGeom prst="rect">
            <a:avLst/>
          </a:prstGeom>
          <a:noFill/>
          <a:ln w="9525">
            <a:noFill/>
            <a:miter lim="800000"/>
            <a:headEnd/>
            <a:tailEnd/>
          </a:ln>
          <a:effectLst/>
        </p:spPr>
      </p:pic>
      <p:sp>
        <p:nvSpPr>
          <p:cNvPr id="6" name="5 CuadroTexto"/>
          <p:cNvSpPr txBox="1"/>
          <p:nvPr/>
        </p:nvSpPr>
        <p:spPr>
          <a:xfrm>
            <a:off x="1357290" y="2786058"/>
            <a:ext cx="1928826" cy="338554"/>
          </a:xfrm>
          <a:prstGeom prst="rect">
            <a:avLst/>
          </a:prstGeom>
          <a:noFill/>
        </p:spPr>
        <p:txBody>
          <a:bodyPr wrap="square" rtlCol="0">
            <a:spAutoFit/>
          </a:bodyPr>
          <a:lstStyle/>
          <a:p>
            <a:r>
              <a:rPr lang="es-MX" sz="1600" dirty="0" smtClean="0"/>
              <a:t>Margen derecha</a:t>
            </a:r>
            <a:endParaRPr lang="es-MX" sz="1600" dirty="0"/>
          </a:p>
        </p:txBody>
      </p:sp>
      <p:sp>
        <p:nvSpPr>
          <p:cNvPr id="7" name="6 CuadroTexto"/>
          <p:cNvSpPr txBox="1"/>
          <p:nvPr/>
        </p:nvSpPr>
        <p:spPr>
          <a:xfrm>
            <a:off x="5214942" y="2786058"/>
            <a:ext cx="2928958" cy="338554"/>
          </a:xfrm>
          <a:prstGeom prst="rect">
            <a:avLst/>
          </a:prstGeom>
          <a:noFill/>
        </p:spPr>
        <p:txBody>
          <a:bodyPr wrap="square" rtlCol="0">
            <a:spAutoFit/>
          </a:bodyPr>
          <a:lstStyle/>
          <a:p>
            <a:r>
              <a:rPr lang="es-MX" sz="1600" dirty="0" smtClean="0"/>
              <a:t>Vista en dirección a </a:t>
            </a:r>
            <a:r>
              <a:rPr lang="es-MX" sz="1600" dirty="0" err="1" smtClean="0"/>
              <a:t>Chicoasén</a:t>
            </a:r>
            <a:endParaRPr lang="es-MX" sz="1600" dirty="0"/>
          </a:p>
        </p:txBody>
      </p:sp>
      <p:pic>
        <p:nvPicPr>
          <p:cNvPr id="27653" name="Picture 5"/>
          <p:cNvPicPr>
            <a:picLocks noChangeAspect="1" noChangeArrowheads="1"/>
          </p:cNvPicPr>
          <p:nvPr/>
        </p:nvPicPr>
        <p:blipFill>
          <a:blip r:embed="rId4" cstate="print"/>
          <a:srcRect/>
          <a:stretch>
            <a:fillRect/>
          </a:stretch>
        </p:blipFill>
        <p:spPr bwMode="auto">
          <a:xfrm>
            <a:off x="1214414" y="3214686"/>
            <a:ext cx="2643206" cy="1643074"/>
          </a:xfrm>
          <a:prstGeom prst="rect">
            <a:avLst/>
          </a:prstGeom>
          <a:noFill/>
          <a:ln w="9525">
            <a:noFill/>
            <a:miter lim="800000"/>
            <a:headEnd/>
            <a:tailEnd/>
          </a:ln>
          <a:effectLst/>
        </p:spPr>
      </p:pic>
      <p:pic>
        <p:nvPicPr>
          <p:cNvPr id="27654" name="Picture 6"/>
          <p:cNvPicPr>
            <a:picLocks noChangeAspect="1" noChangeArrowheads="1"/>
          </p:cNvPicPr>
          <p:nvPr/>
        </p:nvPicPr>
        <p:blipFill>
          <a:blip r:embed="rId5" cstate="print"/>
          <a:srcRect/>
          <a:stretch>
            <a:fillRect/>
          </a:stretch>
        </p:blipFill>
        <p:spPr bwMode="auto">
          <a:xfrm>
            <a:off x="5500694" y="3214687"/>
            <a:ext cx="2357454" cy="1714512"/>
          </a:xfrm>
          <a:prstGeom prst="rect">
            <a:avLst/>
          </a:prstGeom>
          <a:noFill/>
          <a:ln w="9525">
            <a:noFill/>
            <a:miter lim="800000"/>
            <a:headEnd/>
            <a:tailEnd/>
          </a:ln>
          <a:effectLst/>
        </p:spPr>
      </p:pic>
      <p:sp>
        <p:nvSpPr>
          <p:cNvPr id="10" name="9 CuadroTexto"/>
          <p:cNvSpPr txBox="1"/>
          <p:nvPr/>
        </p:nvSpPr>
        <p:spPr>
          <a:xfrm>
            <a:off x="3786182" y="2643182"/>
            <a:ext cx="1214446" cy="369332"/>
          </a:xfrm>
          <a:prstGeom prst="rect">
            <a:avLst/>
          </a:prstGeom>
          <a:noFill/>
        </p:spPr>
        <p:txBody>
          <a:bodyPr wrap="square" rtlCol="0">
            <a:spAutoFit/>
          </a:bodyPr>
          <a:lstStyle/>
          <a:p>
            <a:r>
              <a:rPr lang="es-MX" dirty="0" smtClean="0"/>
              <a:t>GRACIAS</a:t>
            </a:r>
            <a:endParaRPr lang="es-MX" dirty="0"/>
          </a:p>
        </p:txBody>
      </p:sp>
      <p:sp>
        <p:nvSpPr>
          <p:cNvPr id="11" name="10 CuadroTexto"/>
          <p:cNvSpPr txBox="1"/>
          <p:nvPr/>
        </p:nvSpPr>
        <p:spPr>
          <a:xfrm>
            <a:off x="1142976" y="5000636"/>
            <a:ext cx="2500330" cy="369332"/>
          </a:xfrm>
          <a:prstGeom prst="rect">
            <a:avLst/>
          </a:prstGeom>
          <a:noFill/>
        </p:spPr>
        <p:txBody>
          <a:bodyPr wrap="square" rtlCol="0">
            <a:spAutoFit/>
          </a:bodyPr>
          <a:lstStyle/>
          <a:p>
            <a:r>
              <a:rPr lang="es-MX" dirty="0" smtClean="0"/>
              <a:t>Equipo de  Perforación</a:t>
            </a:r>
            <a:endParaRPr lang="es-MX" dirty="0"/>
          </a:p>
        </p:txBody>
      </p:sp>
      <p:sp>
        <p:nvSpPr>
          <p:cNvPr id="12" name="11 CuadroTexto"/>
          <p:cNvSpPr txBox="1"/>
          <p:nvPr/>
        </p:nvSpPr>
        <p:spPr>
          <a:xfrm>
            <a:off x="5500694" y="5000636"/>
            <a:ext cx="2428892" cy="369332"/>
          </a:xfrm>
          <a:prstGeom prst="rect">
            <a:avLst/>
          </a:prstGeom>
          <a:noFill/>
        </p:spPr>
        <p:txBody>
          <a:bodyPr wrap="square" rtlCol="0">
            <a:spAutoFit/>
          </a:bodyPr>
          <a:lstStyle/>
          <a:p>
            <a:r>
              <a:rPr lang="es-MX" dirty="0" smtClean="0"/>
              <a:t>Ataguía aguas arriba  </a:t>
            </a:r>
            <a:endParaRPr lang="es-MX" dirty="0"/>
          </a:p>
        </p:txBody>
      </p:sp>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76" y="642918"/>
            <a:ext cx="714380" cy="53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Imagen" descr="C:\Users\Nestor\Desktop\Logotipos Gobierno del Estado\1.2 logoPoliticaSocial_cmyk.png"/>
          <p:cNvPicPr/>
          <p:nvPr/>
        </p:nvPicPr>
        <p:blipFill>
          <a:blip r:embed="rId7" cstate="print"/>
          <a:srcRect/>
          <a:stretch>
            <a:fillRect/>
          </a:stretch>
        </p:blipFill>
        <p:spPr bwMode="auto">
          <a:xfrm>
            <a:off x="7000892" y="714356"/>
            <a:ext cx="642942" cy="357190"/>
          </a:xfrm>
          <a:prstGeom prst="rect">
            <a:avLst/>
          </a:prstGeom>
          <a:noFill/>
          <a:ln w="9525">
            <a:noFill/>
            <a:miter lim="800000"/>
            <a:headEnd/>
            <a:tailEnd/>
          </a:ln>
        </p:spPr>
      </p:pic>
      <p:sp>
        <p:nvSpPr>
          <p:cNvPr id="15" name="14 CuadroTexto"/>
          <p:cNvSpPr txBox="1"/>
          <p:nvPr/>
        </p:nvSpPr>
        <p:spPr>
          <a:xfrm>
            <a:off x="1928794" y="785794"/>
            <a:ext cx="4429156" cy="369332"/>
          </a:xfrm>
          <a:prstGeom prst="rect">
            <a:avLst/>
          </a:prstGeom>
          <a:noFill/>
        </p:spPr>
        <p:txBody>
          <a:bodyPr wrap="square" rtlCol="0">
            <a:spAutoFit/>
          </a:bodyPr>
          <a:lstStyle/>
          <a:p>
            <a:r>
              <a:rPr lang="es-MX" dirty="0" smtClean="0"/>
              <a:t>PRESA CHICOASEN II EN CONSTRUCCIÓN</a:t>
            </a:r>
            <a:endParaRPr lang="es-MX" dirty="0"/>
          </a:p>
        </p:txBody>
      </p:sp>
      <p:sp>
        <p:nvSpPr>
          <p:cNvPr id="16" name="15 CuadroTexto"/>
          <p:cNvSpPr txBox="1"/>
          <p:nvPr/>
        </p:nvSpPr>
        <p:spPr>
          <a:xfrm>
            <a:off x="1000100" y="5572140"/>
            <a:ext cx="7215238" cy="338554"/>
          </a:xfrm>
          <a:prstGeom prst="rect">
            <a:avLst/>
          </a:prstGeom>
          <a:noFill/>
        </p:spPr>
        <p:txBody>
          <a:bodyPr wrap="square" rtlCol="0">
            <a:spAutoFit/>
          </a:bodyPr>
          <a:lstStyle/>
          <a:p>
            <a:r>
              <a:rPr lang="es-MX" sz="1600" dirty="0" smtClean="0"/>
              <a:t>Alumno: José Luis Parra Betancourt          Ocozocoautla de Espinoza Agosto 2018</a:t>
            </a:r>
            <a:endParaRPr lang="es-MX"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100" y="714356"/>
            <a:ext cx="689873" cy="51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cstate="print"/>
          <a:srcRect/>
          <a:stretch>
            <a:fillRect/>
          </a:stretch>
        </p:blipFill>
        <p:spPr bwMode="auto">
          <a:xfrm>
            <a:off x="7286643" y="785794"/>
            <a:ext cx="848353" cy="418356"/>
          </a:xfrm>
          <a:prstGeom prst="rect">
            <a:avLst/>
          </a:prstGeom>
          <a:noFill/>
          <a:ln w="9525">
            <a:noFill/>
            <a:miter lim="800000"/>
            <a:headEnd/>
            <a:tailEnd/>
          </a:ln>
        </p:spPr>
      </p:pic>
      <p:sp>
        <p:nvSpPr>
          <p:cNvPr id="6" name="5 Rectángulo"/>
          <p:cNvSpPr/>
          <p:nvPr/>
        </p:nvSpPr>
        <p:spPr>
          <a:xfrm>
            <a:off x="1785918" y="857232"/>
            <a:ext cx="5258812" cy="369332"/>
          </a:xfrm>
          <a:prstGeom prst="rect">
            <a:avLst/>
          </a:prstGeom>
        </p:spPr>
        <p:txBody>
          <a:bodyPr wrap="none">
            <a:spAutoFit/>
          </a:bodyPr>
          <a:lstStyle/>
          <a:p>
            <a:r>
              <a:rPr lang="es-ES" b="1" dirty="0" smtClean="0"/>
              <a:t>Directora de tesis: </a:t>
            </a:r>
            <a:r>
              <a:rPr lang="es-ES" b="1" dirty="0" err="1" smtClean="0"/>
              <a:t>Delva</a:t>
            </a:r>
            <a:r>
              <a:rPr lang="es-ES" b="1" dirty="0" smtClean="0"/>
              <a:t> del Rocío </a:t>
            </a:r>
            <a:r>
              <a:rPr lang="es-ES" b="1" dirty="0" err="1" smtClean="0"/>
              <a:t>Guichard</a:t>
            </a:r>
            <a:r>
              <a:rPr lang="es-ES" b="1" dirty="0" smtClean="0"/>
              <a:t> Romero</a:t>
            </a:r>
            <a:endParaRPr lang="es-MX" dirty="0"/>
          </a:p>
        </p:txBody>
      </p:sp>
      <p:sp>
        <p:nvSpPr>
          <p:cNvPr id="4098" name="Rectangle 2"/>
          <p:cNvSpPr>
            <a:spLocks noChangeArrowheads="1"/>
          </p:cNvSpPr>
          <p:nvPr/>
        </p:nvSpPr>
        <p:spPr bwMode="auto">
          <a:xfrm>
            <a:off x="928662" y="1428736"/>
            <a:ext cx="71438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Ingeniera civil por la Universidad Nacional Autónoma de México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1000100" y="1928802"/>
            <a:ext cx="7072362" cy="584775"/>
          </a:xfrm>
          <a:prstGeom prst="rect">
            <a:avLst/>
          </a:prstGeom>
        </p:spPr>
        <p:txBody>
          <a:bodyPr wrap="square">
            <a:spAutoFit/>
          </a:bodyPr>
          <a:lstStyle/>
          <a:p>
            <a:pPr lvl="0" fontAlgn="base">
              <a:spcBef>
                <a:spcPct val="0"/>
              </a:spcBef>
              <a:spcAft>
                <a:spcPct val="0"/>
              </a:spcAft>
            </a:pPr>
            <a:r>
              <a:rPr lang="es-ES" sz="1600" dirty="0" smtClean="0">
                <a:latin typeface="Arial" pitchFamily="34" charset="0"/>
                <a:ea typeface="Times New Roman" pitchFamily="18" charset="0"/>
                <a:cs typeface="Arial" pitchFamily="34" charset="0"/>
              </a:rPr>
              <a:t>Maestra en Ingeniería Hidráulica por la Universidad Nacional Autónoma de México</a:t>
            </a:r>
            <a:endParaRPr lang="es-ES" sz="1600" dirty="0" smtClean="0">
              <a:latin typeface="Arial" pitchFamily="34" charset="0"/>
              <a:cs typeface="Arial" pitchFamily="34" charset="0"/>
            </a:endParaRPr>
          </a:p>
        </p:txBody>
      </p:sp>
      <p:sp>
        <p:nvSpPr>
          <p:cNvPr id="4100" name="Rectangle 4"/>
          <p:cNvSpPr>
            <a:spLocks noChangeArrowheads="1"/>
          </p:cNvSpPr>
          <p:nvPr/>
        </p:nvSpPr>
        <p:spPr bwMode="auto">
          <a:xfrm>
            <a:off x="928662" y="2500306"/>
            <a:ext cx="73581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Máster en Hidrología General y Aplicada por el CEDEX (Centro de Experimentación) de Madrid, España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928662" y="3143248"/>
            <a:ext cx="721523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Doctora en Ingeniería Hidráulica y Medio Ambiente por la Universidad Politécnica de Valencia, España</a:t>
            </a:r>
            <a:r>
              <a:rPr kumimoji="0" lang="es-MX"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102" name="Rectangle 6"/>
          <p:cNvSpPr>
            <a:spLocks noChangeArrowheads="1"/>
          </p:cNvSpPr>
          <p:nvPr/>
        </p:nvSpPr>
        <p:spPr bwMode="auto">
          <a:xfrm>
            <a:off x="857224" y="3714752"/>
            <a:ext cx="72866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 sido responsable de  proyectos patrocinados por el Sistema de Investigación  Institucional SIINV- UNACH en las convocatorias 1998, 1999,  2006 y 2012</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3" name="Rectangle 7"/>
          <p:cNvSpPr>
            <a:spLocks noChangeArrowheads="1"/>
          </p:cNvSpPr>
          <p:nvPr/>
        </p:nvSpPr>
        <p:spPr bwMode="auto">
          <a:xfrm>
            <a:off x="857224" y="4572008"/>
            <a:ext cx="72866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profesora de la Facultad de Ingeniería de la UNACH desde 1991, donde ha impartido clases a nivel licenciatura y Posgrado y ha sido Secretaria Académica y Coordinadora de Investigación y Posgrado.</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4" name="Rectangle 8"/>
          <p:cNvSpPr>
            <a:spLocks noChangeArrowheads="1"/>
          </p:cNvSpPr>
          <p:nvPr/>
        </p:nvSpPr>
        <p:spPr bwMode="auto">
          <a:xfrm>
            <a:off x="928662" y="5572140"/>
            <a:ext cx="728667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Actualmente es líder del Cuerpo Académico de Ingeniería  Hidráulica y Ambiental de la Facultad de Ingeniería de la UNACH.</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762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86050" y="857232"/>
            <a:ext cx="2714644" cy="369332"/>
          </a:xfrm>
          <a:prstGeom prst="rect">
            <a:avLst/>
          </a:prstGeom>
          <a:noFill/>
        </p:spPr>
        <p:txBody>
          <a:bodyPr wrap="square" rtlCol="0">
            <a:spAutoFit/>
          </a:bodyPr>
          <a:lstStyle/>
          <a:p>
            <a:r>
              <a:rPr lang="es-MX" b="1" dirty="0" smtClean="0"/>
              <a:t>REFERENTES TEÓRICOS</a:t>
            </a:r>
            <a:endParaRPr lang="es-MX" b="1" dirty="0"/>
          </a:p>
        </p:txBody>
      </p:sp>
      <p:sp>
        <p:nvSpPr>
          <p:cNvPr id="1025" name="Rectangle 1"/>
          <p:cNvSpPr>
            <a:spLocks noChangeArrowheads="1"/>
          </p:cNvSpPr>
          <p:nvPr/>
        </p:nvSpPr>
        <p:spPr bwMode="auto">
          <a:xfrm>
            <a:off x="1071538" y="1357298"/>
            <a:ext cx="678661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MX" sz="1600" b="1" dirty="0" smtClean="0"/>
              <a:t>Análisis de Riesgo aplicado a la Construcción de Proyectos Hidroeléctricos</a:t>
            </a:r>
            <a:endParaRPr lang="es-MX" sz="1600" dirty="0" smtClean="0"/>
          </a:p>
          <a:p>
            <a:pPr marL="0" marR="0" lvl="0" indent="0" algn="just" defTabSz="914400" rtl="0" eaLnBrk="1" fontAlgn="base" latinLnBrk="0" hangingPunct="1">
              <a:lnSpc>
                <a:spcPct val="15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riesgo puede ser definido dependiendo de la aplicaci</a:t>
            </a:r>
            <a:r>
              <a:rPr kumimoji="0" lang="es-MX"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específica, en el campo de la ingenier</a:t>
            </a:r>
            <a:r>
              <a:rPr kumimoji="0" lang="es-MX" sz="16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la definici</a:t>
            </a:r>
            <a:r>
              <a:rPr kumimoji="0" lang="es-MX"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de riesgo combina la probabilidad de ocurrencia, as</a:t>
            </a:r>
            <a:r>
              <a:rPr kumimoji="0" lang="es-MX" sz="16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como la consecuencia de un evento específico no deseado y esto es a menudo simplemente expresado como el producto de la probabilidad de ocurrencia del evento por la consecuencia de este (</a:t>
            </a:r>
            <a:r>
              <a:rPr kumimoji="0" lang="es-MX"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Kerzner</a:t>
            </a: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2003).</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000100" y="4143380"/>
            <a:ext cx="700092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Una definición es la adoptada por el cuerpo de ingenieros de la Armada de los Estados</a:t>
            </a:r>
            <a:r>
              <a:rPr kumimoji="0" lang="es-MX"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MX" sz="160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Unidos </a:t>
            </a:r>
            <a:r>
              <a:rPr kumimoji="0" lang="es-MX"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(Charles </a:t>
            </a:r>
            <a:r>
              <a:rPr kumimoji="0" lang="es-MX" sz="16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Yoe</a:t>
            </a:r>
            <a:r>
              <a:rPr kumimoji="0" lang="es-MX" sz="16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sz="1600" b="0" i="1"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MX"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riesgo es una caracter</a:t>
            </a:r>
            <a:r>
              <a:rPr kumimoji="0" lang="es-MX" sz="1600" b="0" i="1"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MX"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stica de</a:t>
            </a: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una situaci</a:t>
            </a:r>
            <a:r>
              <a:rPr kumimoji="0" lang="es-MX"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acci</a:t>
            </a:r>
            <a:r>
              <a:rPr kumimoji="0" lang="es-MX"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o evento en el que una serie de resultados posibles, cuyo particular resultado es incierto y por lo menos una de las posibilidades no es deseable</a:t>
            </a:r>
            <a:r>
              <a:rPr kumimoji="0" lang="es-MX" sz="16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MX"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704" y="571480"/>
            <a:ext cx="975460" cy="73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C:\Users\Nestor\Desktop\Logotipos Gobierno del Estado\1.2 logoPoliticaSocial_cmyk.png"/>
          <p:cNvPicPr/>
          <p:nvPr/>
        </p:nvPicPr>
        <p:blipFill>
          <a:blip r:embed="rId3" cstate="print"/>
          <a:srcRect/>
          <a:stretch>
            <a:fillRect/>
          </a:stretch>
        </p:blipFill>
        <p:spPr bwMode="auto">
          <a:xfrm>
            <a:off x="6715140" y="714356"/>
            <a:ext cx="1000132" cy="57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00364" y="785794"/>
            <a:ext cx="2286016" cy="369332"/>
          </a:xfrm>
          <a:prstGeom prst="rect">
            <a:avLst/>
          </a:prstGeom>
          <a:noFill/>
        </p:spPr>
        <p:txBody>
          <a:bodyPr wrap="square" rtlCol="0">
            <a:spAutoFit/>
          </a:bodyPr>
          <a:lstStyle/>
          <a:p>
            <a:r>
              <a:rPr lang="es-MX" b="1" dirty="0" smtClean="0"/>
              <a:t>ESTADO DEL ARTE:</a:t>
            </a:r>
            <a:endParaRPr lang="es-MX" b="1" dirty="0"/>
          </a:p>
        </p:txBody>
      </p:sp>
      <p:sp>
        <p:nvSpPr>
          <p:cNvPr id="6" name="5 CuadroTexto"/>
          <p:cNvSpPr txBox="1"/>
          <p:nvPr/>
        </p:nvSpPr>
        <p:spPr>
          <a:xfrm>
            <a:off x="1142976" y="1214422"/>
            <a:ext cx="6429420" cy="523220"/>
          </a:xfrm>
          <a:prstGeom prst="rect">
            <a:avLst/>
          </a:prstGeom>
          <a:noFill/>
        </p:spPr>
        <p:txBody>
          <a:bodyPr wrap="square" rtlCol="0">
            <a:spAutoFit/>
          </a:bodyPr>
          <a:lstStyle/>
          <a:p>
            <a:pPr algn="just"/>
            <a:r>
              <a:rPr lang="es-MX" sz="1400" dirty="0" smtClean="0"/>
              <a:t>1.-Los desastres en presas visto bajo el enfoque sistémico. Gerardo Sierra Martínez, 1985</a:t>
            </a:r>
            <a:endParaRPr lang="es-MX" sz="1400" dirty="0"/>
          </a:p>
        </p:txBody>
      </p:sp>
      <p:sp>
        <p:nvSpPr>
          <p:cNvPr id="7" name="6 Rectángulo"/>
          <p:cNvSpPr/>
          <p:nvPr/>
        </p:nvSpPr>
        <p:spPr>
          <a:xfrm>
            <a:off x="1142976" y="1857364"/>
            <a:ext cx="6929486" cy="523220"/>
          </a:xfrm>
          <a:prstGeom prst="rect">
            <a:avLst/>
          </a:prstGeom>
        </p:spPr>
        <p:txBody>
          <a:bodyPr wrap="square">
            <a:spAutoFit/>
          </a:bodyPr>
          <a:lstStyle/>
          <a:p>
            <a:pPr algn="just"/>
            <a:r>
              <a:rPr lang="es-MX" sz="1400" dirty="0" smtClean="0"/>
              <a:t>2.-Análisis  de riesgo de fallas en presas de tierra y enrocamiento ante avenidas. Humberto Marengo.</a:t>
            </a:r>
            <a:endParaRPr lang="es-MX" sz="1400" dirty="0"/>
          </a:p>
        </p:txBody>
      </p:sp>
      <p:sp>
        <p:nvSpPr>
          <p:cNvPr id="8" name="7 Rectángulo"/>
          <p:cNvSpPr/>
          <p:nvPr/>
        </p:nvSpPr>
        <p:spPr>
          <a:xfrm>
            <a:off x="1214415" y="2428868"/>
            <a:ext cx="7000924" cy="738664"/>
          </a:xfrm>
          <a:prstGeom prst="rect">
            <a:avLst/>
          </a:prstGeom>
        </p:spPr>
        <p:txBody>
          <a:bodyPr wrap="square">
            <a:spAutoFit/>
          </a:bodyPr>
          <a:lstStyle/>
          <a:p>
            <a:pPr algn="just"/>
            <a:r>
              <a:rPr lang="es-MX" sz="1400" dirty="0" smtClean="0"/>
              <a:t>3.- Elaboración de una base de datos sobre las grandes presas del mundo y de México como material  didáctico en el área de Hidráulica de la Facultad de Ingeniería. Diego </a:t>
            </a:r>
            <a:r>
              <a:rPr lang="es-MX" sz="1400" dirty="0" err="1" smtClean="0"/>
              <a:t>Tonda</a:t>
            </a:r>
            <a:r>
              <a:rPr lang="es-MX" sz="1400" dirty="0" smtClean="0"/>
              <a:t> Salcedo, 1995</a:t>
            </a:r>
            <a:endParaRPr lang="es-MX" sz="1400" dirty="0"/>
          </a:p>
        </p:txBody>
      </p:sp>
      <p:sp>
        <p:nvSpPr>
          <p:cNvPr id="9" name="8 Rectángulo"/>
          <p:cNvSpPr/>
          <p:nvPr/>
        </p:nvSpPr>
        <p:spPr>
          <a:xfrm>
            <a:off x="1142976" y="3214686"/>
            <a:ext cx="7072362" cy="523220"/>
          </a:xfrm>
          <a:prstGeom prst="rect">
            <a:avLst/>
          </a:prstGeom>
        </p:spPr>
        <p:txBody>
          <a:bodyPr wrap="square">
            <a:spAutoFit/>
          </a:bodyPr>
          <a:lstStyle/>
          <a:p>
            <a:pPr algn="just"/>
            <a:r>
              <a:rPr lang="es-MX" sz="1400" dirty="0" smtClean="0"/>
              <a:t>4.-Análisis de riesgo aplicado a la construcción de proyectos hidroeléctricos. Jesús Ríos Merlos. 2013</a:t>
            </a:r>
            <a:endParaRPr lang="es-MX" sz="1400" dirty="0"/>
          </a:p>
        </p:txBody>
      </p:sp>
      <p:sp>
        <p:nvSpPr>
          <p:cNvPr id="10" name="9 Rectángulo"/>
          <p:cNvSpPr/>
          <p:nvPr/>
        </p:nvSpPr>
        <p:spPr>
          <a:xfrm>
            <a:off x="1142976" y="3786190"/>
            <a:ext cx="6643734" cy="307777"/>
          </a:xfrm>
          <a:prstGeom prst="rect">
            <a:avLst/>
          </a:prstGeom>
        </p:spPr>
        <p:txBody>
          <a:bodyPr wrap="square">
            <a:spAutoFit/>
          </a:bodyPr>
          <a:lstStyle/>
          <a:p>
            <a:r>
              <a:rPr lang="es-MX" sz="1400" dirty="0" smtClean="0"/>
              <a:t>5.- Manejo sustentable de sedimentos en embalses. José Antonio Flores  Sotomayor,</a:t>
            </a:r>
            <a:endParaRPr lang="es-MX" sz="1400" dirty="0"/>
          </a:p>
        </p:txBody>
      </p:sp>
      <p:sp>
        <p:nvSpPr>
          <p:cNvPr id="11" name="10 CuadroTexto"/>
          <p:cNvSpPr txBox="1"/>
          <p:nvPr/>
        </p:nvSpPr>
        <p:spPr>
          <a:xfrm>
            <a:off x="1142976" y="4143380"/>
            <a:ext cx="6500858" cy="523220"/>
          </a:xfrm>
          <a:prstGeom prst="rect">
            <a:avLst/>
          </a:prstGeom>
          <a:noFill/>
        </p:spPr>
        <p:txBody>
          <a:bodyPr wrap="square" rtlCol="0">
            <a:spAutoFit/>
          </a:bodyPr>
          <a:lstStyle/>
          <a:p>
            <a:r>
              <a:rPr lang="es-MX" sz="1400" dirty="0" smtClean="0"/>
              <a:t>6.- Metodología para diagnosticar la seguridad de las presas en México. Ana </a:t>
            </a:r>
            <a:r>
              <a:rPr lang="es-MX" sz="1400" dirty="0" err="1" smtClean="0"/>
              <a:t>Lusia</a:t>
            </a:r>
            <a:r>
              <a:rPr lang="es-MX" sz="1400" dirty="0" smtClean="0"/>
              <a:t> Bautista Sánchez. 2018</a:t>
            </a:r>
            <a:endParaRPr lang="es-MX" sz="1400" dirty="0"/>
          </a:p>
        </p:txBody>
      </p:sp>
      <p:sp>
        <p:nvSpPr>
          <p:cNvPr id="12" name="11 CuadroTexto"/>
          <p:cNvSpPr txBox="1"/>
          <p:nvPr/>
        </p:nvSpPr>
        <p:spPr>
          <a:xfrm>
            <a:off x="1142976" y="4714884"/>
            <a:ext cx="6715172" cy="523220"/>
          </a:xfrm>
          <a:prstGeom prst="rect">
            <a:avLst/>
          </a:prstGeom>
          <a:noFill/>
        </p:spPr>
        <p:txBody>
          <a:bodyPr wrap="square" rtlCol="0">
            <a:spAutoFit/>
          </a:bodyPr>
          <a:lstStyle/>
          <a:p>
            <a:pPr algn="just"/>
            <a:r>
              <a:rPr lang="es-MX" sz="1400" dirty="0" smtClean="0"/>
              <a:t>7.-Análisis de estabilidad de taludes en centrales hidroeléctricas durante el primer llenado, vaciado o sismo. Alfredo Luna González.</a:t>
            </a:r>
            <a:endParaRPr lang="es-MX" sz="1400" dirty="0"/>
          </a:p>
        </p:txBody>
      </p:sp>
      <p:sp>
        <p:nvSpPr>
          <p:cNvPr id="13" name="12 CuadroTexto"/>
          <p:cNvSpPr txBox="1"/>
          <p:nvPr/>
        </p:nvSpPr>
        <p:spPr>
          <a:xfrm>
            <a:off x="1142976" y="5357826"/>
            <a:ext cx="6715172" cy="307777"/>
          </a:xfrm>
          <a:prstGeom prst="rect">
            <a:avLst/>
          </a:prstGeom>
          <a:noFill/>
        </p:spPr>
        <p:txBody>
          <a:bodyPr wrap="square" rtlCol="0">
            <a:spAutoFit/>
          </a:bodyPr>
          <a:lstStyle/>
          <a:p>
            <a:r>
              <a:rPr lang="es-MX" sz="1400" dirty="0" smtClean="0"/>
              <a:t>8.- Análisis sísmico de presas de tierra y enrocamiento. Gabriel García Aguilar. 2016   </a:t>
            </a:r>
            <a:endParaRPr lang="es-MX" sz="1400" dirty="0"/>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704" y="571481"/>
            <a:ext cx="857090" cy="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14 Imagen" descr="C:\Users\Nestor\Desktop\Logotipos Gobierno del Estado\1.2 logoPoliticaSocial_cmyk.png"/>
          <p:cNvPicPr/>
          <p:nvPr/>
        </p:nvPicPr>
        <p:blipFill>
          <a:blip r:embed="rId3" cstate="print"/>
          <a:srcRect/>
          <a:stretch>
            <a:fillRect/>
          </a:stretch>
        </p:blipFill>
        <p:spPr bwMode="auto">
          <a:xfrm>
            <a:off x="6715140" y="714356"/>
            <a:ext cx="928694" cy="428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14546" y="1142984"/>
            <a:ext cx="3929090" cy="369332"/>
          </a:xfrm>
          <a:prstGeom prst="rect">
            <a:avLst/>
          </a:prstGeom>
          <a:noFill/>
        </p:spPr>
        <p:txBody>
          <a:bodyPr wrap="square" rtlCol="0">
            <a:spAutoFit/>
          </a:bodyPr>
          <a:lstStyle/>
          <a:p>
            <a:r>
              <a:rPr lang="es-MX" b="1" dirty="0" smtClean="0"/>
              <a:t>PLANTEAMIENTO DEL PROBLEMA</a:t>
            </a:r>
            <a:endParaRPr lang="es-MX" b="1" dirty="0"/>
          </a:p>
        </p:txBody>
      </p:sp>
      <p:sp>
        <p:nvSpPr>
          <p:cNvPr id="4" name="3 CuadroTexto"/>
          <p:cNvSpPr txBox="1"/>
          <p:nvPr/>
        </p:nvSpPr>
        <p:spPr>
          <a:xfrm>
            <a:off x="1357290" y="1785926"/>
            <a:ext cx="6286544" cy="3693319"/>
          </a:xfrm>
          <a:prstGeom prst="rect">
            <a:avLst/>
          </a:prstGeom>
          <a:noFill/>
        </p:spPr>
        <p:txBody>
          <a:bodyPr wrap="square" rtlCol="0">
            <a:spAutoFit/>
          </a:bodyPr>
          <a:lstStyle/>
          <a:p>
            <a:pPr algn="just"/>
            <a:r>
              <a:rPr lang="es-MX" dirty="0" smtClean="0"/>
              <a:t>Cabe hacer mención que los principales riesgos asociados a las presas hidroeléctricas, se generan desde el inicio de la construcción y durante la operación, considerando que son obras en la que una falla constituye una catástrofe traducida  en perdidas de vida, daños económicos y ambientales.</a:t>
            </a:r>
          </a:p>
          <a:p>
            <a:pPr algn="just"/>
            <a:endParaRPr lang="es-MX" dirty="0" smtClean="0"/>
          </a:p>
          <a:p>
            <a:pPr algn="just"/>
            <a:endParaRPr lang="es-MX" dirty="0" smtClean="0"/>
          </a:p>
          <a:p>
            <a:pPr algn="just"/>
            <a:r>
              <a:rPr lang="es-MX" dirty="0" smtClean="0"/>
              <a:t>Por lo cual es fundamental aplicar criterios de evaluación de riesgos sobre los diversos aspectos: Hidrológicos, Geotécnicos, Estructurales, Geológicos y Sísmicos, así también lo relativo a la estructura operacional y organizacional.</a:t>
            </a:r>
          </a:p>
          <a:p>
            <a:pPr algn="just"/>
            <a:endParaRPr lang="es-MX" dirty="0" smtClean="0"/>
          </a:p>
          <a:p>
            <a:pPr algn="just"/>
            <a:endParaRPr lang="es-MX"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714356"/>
            <a:ext cx="1071404" cy="80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C:\Users\Nestor\Desktop\Logotipos Gobierno del Estado\1.2 logoPoliticaSocial_cmyk.png"/>
          <p:cNvPicPr/>
          <p:nvPr/>
        </p:nvPicPr>
        <p:blipFill>
          <a:blip r:embed="rId3" cstate="print"/>
          <a:srcRect/>
          <a:stretch>
            <a:fillRect/>
          </a:stretch>
        </p:blipFill>
        <p:spPr bwMode="auto">
          <a:xfrm>
            <a:off x="6786578" y="928670"/>
            <a:ext cx="1000132" cy="57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14678" y="1142984"/>
            <a:ext cx="2357454" cy="369332"/>
          </a:xfrm>
          <a:prstGeom prst="rect">
            <a:avLst/>
          </a:prstGeom>
          <a:noFill/>
        </p:spPr>
        <p:txBody>
          <a:bodyPr wrap="square" rtlCol="0">
            <a:spAutoFit/>
          </a:bodyPr>
          <a:lstStyle/>
          <a:p>
            <a:r>
              <a:rPr lang="es-MX" b="1" dirty="0" smtClean="0"/>
              <a:t>OBJETIVO PRINCIPAL</a:t>
            </a:r>
            <a:endParaRPr lang="es-MX" b="1" dirty="0"/>
          </a:p>
        </p:txBody>
      </p:sp>
      <p:sp>
        <p:nvSpPr>
          <p:cNvPr id="7" name="6 CuadroTexto"/>
          <p:cNvSpPr txBox="1"/>
          <p:nvPr/>
        </p:nvSpPr>
        <p:spPr>
          <a:xfrm>
            <a:off x="1285852" y="2000240"/>
            <a:ext cx="6786610" cy="3416320"/>
          </a:xfrm>
          <a:prstGeom prst="rect">
            <a:avLst/>
          </a:prstGeom>
          <a:noFill/>
        </p:spPr>
        <p:txBody>
          <a:bodyPr wrap="square" rtlCol="0">
            <a:spAutoFit/>
          </a:bodyPr>
          <a:lstStyle/>
          <a:p>
            <a:pPr algn="just">
              <a:buFont typeface="Wingdings" pitchFamily="2" charset="2"/>
              <a:buChar char="§"/>
            </a:pPr>
            <a:r>
              <a:rPr lang="es-MX" dirty="0" smtClean="0"/>
              <a:t> </a:t>
            </a:r>
            <a:r>
              <a:rPr lang="es-MX" sz="2400" dirty="0" smtClean="0"/>
              <a:t>Identificar el manejo hidrológico de las presas hidroeléctricas del río Grijalva, para reducir el riesgo de operación  de la presa </a:t>
            </a:r>
            <a:r>
              <a:rPr lang="es-MX" sz="2400" dirty="0" err="1" smtClean="0"/>
              <a:t>Chicoasén</a:t>
            </a:r>
            <a:r>
              <a:rPr lang="es-MX" sz="2400" dirty="0" smtClean="0"/>
              <a:t> II, ante un evento de emergencia en el que se tenga que realizar un  desfogue de agua por los vertedores. </a:t>
            </a:r>
          </a:p>
          <a:p>
            <a:pPr algn="just">
              <a:buFont typeface="Wingdings" pitchFamily="2" charset="2"/>
              <a:buChar char="§"/>
            </a:pPr>
            <a:endParaRPr lang="es-MX" sz="2400" dirty="0" smtClean="0"/>
          </a:p>
          <a:p>
            <a:pPr algn="just"/>
            <a:endParaRPr lang="es-MX" dirty="0" smtClean="0"/>
          </a:p>
          <a:p>
            <a:pPr algn="just">
              <a:buFont typeface="Wingdings" pitchFamily="2" charset="2"/>
              <a:buChar char="§"/>
            </a:pPr>
            <a:endParaRPr lang="es-MX" dirty="0" smtClean="0"/>
          </a:p>
          <a:p>
            <a:endParaRPr lang="es-MX" dirty="0" smtClean="0"/>
          </a:p>
          <a:p>
            <a:endParaRPr lang="es-MX" dirty="0"/>
          </a:p>
        </p:txBody>
      </p:sp>
      <p:pic>
        <p:nvPicPr>
          <p:cNvPr id="5" name="4 Imagen" descr="C:\Users\Nestor\Desktop\Logotipos Gobierno del Estado\1.2 logoPoliticaSocial_cmyk.png"/>
          <p:cNvPicPr/>
          <p:nvPr/>
        </p:nvPicPr>
        <p:blipFill>
          <a:blip r:embed="rId2" cstate="print"/>
          <a:srcRect/>
          <a:stretch>
            <a:fillRect/>
          </a:stretch>
        </p:blipFill>
        <p:spPr bwMode="auto">
          <a:xfrm>
            <a:off x="6786578" y="928670"/>
            <a:ext cx="1000132" cy="57150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413" y="785794"/>
            <a:ext cx="1237545" cy="9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2571736" y="785794"/>
            <a:ext cx="3786214" cy="2428892"/>
            <a:chOff x="1214414" y="1000108"/>
            <a:chExt cx="4429156" cy="2428892"/>
          </a:xfrm>
        </p:grpSpPr>
        <p:grpSp>
          <p:nvGrpSpPr>
            <p:cNvPr id="6" name="5 Grupo"/>
            <p:cNvGrpSpPr/>
            <p:nvPr/>
          </p:nvGrpSpPr>
          <p:grpSpPr>
            <a:xfrm>
              <a:off x="1214414" y="1000108"/>
              <a:ext cx="4429156" cy="2428892"/>
              <a:chOff x="1214414" y="1000108"/>
              <a:chExt cx="4429156" cy="2428892"/>
            </a:xfrm>
          </p:grpSpPr>
          <p:pic>
            <p:nvPicPr>
              <p:cNvPr id="2" name="1 Imagen" descr="C:\Users\JOSE LUIS\Desktop\PROTOCOLO DE TESIS _MPC_2018\PROTOCOLO CONTENIDO\protocolo final  AGOSTO 13 2018\C.F.E. INFORMACION\conagua presas\img068.jpg"/>
              <p:cNvPicPr/>
              <p:nvPr/>
            </p:nvPicPr>
            <p:blipFill>
              <a:blip r:embed="rId2" cstate="print"/>
              <a:srcRect t="9238"/>
              <a:stretch>
                <a:fillRect/>
              </a:stretch>
            </p:blipFill>
            <p:spPr bwMode="auto">
              <a:xfrm>
                <a:off x="1214414" y="1000108"/>
                <a:ext cx="4429156" cy="2428892"/>
              </a:xfrm>
              <a:prstGeom prst="rect">
                <a:avLst/>
              </a:prstGeom>
              <a:noFill/>
              <a:ln w="19050">
                <a:solidFill>
                  <a:srgbClr val="FF0000"/>
                </a:solidFill>
                <a:miter lim="800000"/>
                <a:headEnd/>
                <a:tailEnd/>
              </a:ln>
            </p:spPr>
          </p:pic>
          <p:cxnSp>
            <p:nvCxnSpPr>
              <p:cNvPr id="4" name="3 Conector recto de flecha"/>
              <p:cNvCxnSpPr/>
              <p:nvPr/>
            </p:nvCxnSpPr>
            <p:spPr>
              <a:xfrm rot="10800000" flipV="1">
                <a:off x="2285984" y="2428868"/>
                <a:ext cx="1071570"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6 CuadroTexto"/>
            <p:cNvSpPr txBox="1"/>
            <p:nvPr/>
          </p:nvSpPr>
          <p:spPr>
            <a:xfrm>
              <a:off x="1214414" y="2786058"/>
              <a:ext cx="1571636" cy="338554"/>
            </a:xfrm>
            <a:prstGeom prst="rect">
              <a:avLst/>
            </a:prstGeom>
            <a:noFill/>
          </p:spPr>
          <p:txBody>
            <a:bodyPr wrap="square" rtlCol="0">
              <a:spAutoFit/>
            </a:bodyPr>
            <a:lstStyle/>
            <a:p>
              <a:r>
                <a:rPr lang="es-MX" sz="1600" dirty="0" err="1" smtClean="0"/>
                <a:t>Chicuasén</a:t>
              </a:r>
              <a:r>
                <a:rPr lang="es-MX" sz="1600" dirty="0" smtClean="0"/>
                <a:t> II</a:t>
              </a:r>
              <a:endParaRPr lang="es-MX" sz="1600" dirty="0"/>
            </a:p>
          </p:txBody>
        </p:sp>
      </p:grpSp>
      <p:pic>
        <p:nvPicPr>
          <p:cNvPr id="9" name="8 Imagen"/>
          <p:cNvPicPr/>
          <p:nvPr/>
        </p:nvPicPr>
        <p:blipFill>
          <a:blip r:embed="rId3"/>
          <a:srcRect/>
          <a:stretch>
            <a:fillRect/>
          </a:stretch>
        </p:blipFill>
        <p:spPr bwMode="auto">
          <a:xfrm>
            <a:off x="4357686" y="3500438"/>
            <a:ext cx="3382002" cy="2143140"/>
          </a:xfrm>
          <a:prstGeom prst="rect">
            <a:avLst/>
          </a:prstGeom>
          <a:noFill/>
          <a:ln w="19050" algn="ctr">
            <a:solidFill>
              <a:srgbClr val="000000"/>
            </a:solidFill>
            <a:miter lim="800000"/>
            <a:headEnd/>
            <a:tailEnd/>
          </a:ln>
          <a:effectLst/>
        </p:spPr>
      </p:pic>
      <p:sp>
        <p:nvSpPr>
          <p:cNvPr id="11" name="10 Rectángulo"/>
          <p:cNvSpPr/>
          <p:nvPr/>
        </p:nvSpPr>
        <p:spPr>
          <a:xfrm>
            <a:off x="1000100" y="3286124"/>
            <a:ext cx="2928958" cy="2585323"/>
          </a:xfrm>
          <a:prstGeom prst="rect">
            <a:avLst/>
          </a:prstGeom>
        </p:spPr>
        <p:txBody>
          <a:bodyPr wrap="square">
            <a:spAutoFit/>
          </a:bodyPr>
          <a:lstStyle/>
          <a:p>
            <a:pPr algn="just"/>
            <a:r>
              <a:rPr lang="es-MX" dirty="0" smtClean="0"/>
              <a:t>El Proyecto se localiza sobre el Río Grijalva, a 26.5 km al Norte de la ciudad de Tuxtla Gutiérrez y a 8.5 km aguas abajo de la Central Hidroeléctrica Manuel Moreno Torres, en el Municipio de </a:t>
            </a:r>
            <a:r>
              <a:rPr lang="es-MX" dirty="0" err="1" smtClean="0"/>
              <a:t>Chicoasén</a:t>
            </a:r>
            <a:r>
              <a:rPr lang="es-MX" dirty="0" smtClean="0"/>
              <a:t>, Estado de Chiapas</a:t>
            </a:r>
            <a:endParaRPr lang="es-MX" dirty="0"/>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4413" y="785794"/>
            <a:ext cx="1237545" cy="9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descr="C:\Users\Nestor\Desktop\Logotipos Gobierno del Estado\1.2 logoPoliticaSocial_cmyk.png"/>
          <p:cNvPicPr/>
          <p:nvPr/>
        </p:nvPicPr>
        <p:blipFill>
          <a:blip r:embed="rId5" cstate="print"/>
          <a:srcRect/>
          <a:stretch>
            <a:fillRect/>
          </a:stretch>
        </p:blipFill>
        <p:spPr bwMode="auto">
          <a:xfrm>
            <a:off x="7000892" y="928670"/>
            <a:ext cx="1000132" cy="571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CuadroTexto"/>
          <p:cNvSpPr txBox="1"/>
          <p:nvPr/>
        </p:nvSpPr>
        <p:spPr>
          <a:xfrm>
            <a:off x="1142976" y="3572720"/>
            <a:ext cx="3884943" cy="28490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MX" sz="1400" dirty="0">
              <a:latin typeface="Arial" pitchFamily="34" charset="0"/>
              <a:cs typeface="Arial" pitchFamily="34" charset="0"/>
            </a:endParaRPr>
          </a:p>
        </p:txBody>
      </p:sp>
      <p:sp>
        <p:nvSpPr>
          <p:cNvPr id="14" name="13 CuadroTexto"/>
          <p:cNvSpPr txBox="1"/>
          <p:nvPr/>
        </p:nvSpPr>
        <p:spPr>
          <a:xfrm>
            <a:off x="3000364" y="857232"/>
            <a:ext cx="2643206" cy="369332"/>
          </a:xfrm>
          <a:prstGeom prst="rect">
            <a:avLst/>
          </a:prstGeom>
          <a:noFill/>
        </p:spPr>
        <p:txBody>
          <a:bodyPr wrap="square" rtlCol="0">
            <a:spAutoFit/>
          </a:bodyPr>
          <a:lstStyle/>
          <a:p>
            <a:r>
              <a:rPr lang="es-MX" b="1" dirty="0" smtClean="0"/>
              <a:t>OBJETIVOS ESPECÍFICOS</a:t>
            </a:r>
            <a:endParaRPr lang="es-MX" b="1" dirty="0"/>
          </a:p>
        </p:txBody>
      </p:sp>
      <p:sp>
        <p:nvSpPr>
          <p:cNvPr id="2049" name="Rectangle 1"/>
          <p:cNvSpPr>
            <a:spLocks noChangeArrowheads="1"/>
          </p:cNvSpPr>
          <p:nvPr/>
        </p:nvSpPr>
        <p:spPr bwMode="auto">
          <a:xfrm>
            <a:off x="1142976" y="1500174"/>
            <a:ext cx="6500858" cy="45824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lang="es-MX" sz="1200" dirty="0" smtClean="0">
                <a:solidFill>
                  <a:srgbClr val="000000"/>
                </a:solidFill>
                <a:latin typeface="Arial" pitchFamily="34" charset="0"/>
                <a:cs typeface="Arial" pitchFamily="34" charset="0"/>
              </a:rPr>
              <a:t>1.-</a:t>
            </a:r>
            <a:r>
              <a:rPr kumimoji="0" lang="es-MX" sz="1200" b="0" i="0" u="none" strike="noStrike" cap="none" normalizeH="0" baseline="0" dirty="0" smtClean="0">
                <a:ln>
                  <a:noFill/>
                </a:ln>
                <a:solidFill>
                  <a:srgbClr val="000000"/>
                </a:solidFill>
                <a:effectLst/>
                <a:latin typeface="Arial" pitchFamily="34" charset="0"/>
                <a:cs typeface="Arial" pitchFamily="34" charset="0"/>
              </a:rPr>
              <a:t> Análisis</a:t>
            </a:r>
            <a:r>
              <a:rPr kumimoji="0" lang="es-MX" sz="1200" b="0" i="0" u="none" strike="noStrike" cap="none" normalizeH="0" dirty="0" smtClean="0">
                <a:ln>
                  <a:noFill/>
                </a:ln>
                <a:solidFill>
                  <a:srgbClr val="000000"/>
                </a:solidFill>
                <a:effectLst/>
                <a:latin typeface="Arial" pitchFamily="34" charset="0"/>
                <a:cs typeface="Arial" pitchFamily="34" charset="0"/>
              </a:rPr>
              <a:t> </a:t>
            </a:r>
            <a:r>
              <a:rPr kumimoji="0" lang="es-MX" sz="1200" b="0" i="0" u="none" strike="noStrike" cap="none" normalizeH="0" baseline="0" dirty="0" smtClean="0">
                <a:ln>
                  <a:noFill/>
                </a:ln>
                <a:solidFill>
                  <a:srgbClr val="000000"/>
                </a:solidFill>
                <a:effectLst/>
                <a:latin typeface="Arial" pitchFamily="34" charset="0"/>
                <a:cs typeface="Arial" pitchFamily="34" charset="0"/>
              </a:rPr>
              <a:t> de las amenazas que generan el peligro de inundación  en la Presa Hidroeléctrica </a:t>
            </a:r>
            <a:r>
              <a:rPr kumimoji="0" lang="es-MX" sz="1200" b="0" i="0" u="none" strike="noStrike" cap="none" normalizeH="0" baseline="0" dirty="0" err="1" smtClean="0">
                <a:ln>
                  <a:noFill/>
                </a:ln>
                <a:solidFill>
                  <a:srgbClr val="000000"/>
                </a:solidFill>
                <a:effectLst/>
                <a:latin typeface="Arial" pitchFamily="34" charset="0"/>
                <a:cs typeface="Arial" pitchFamily="34" charset="0"/>
              </a:rPr>
              <a:t>Chicoasén</a:t>
            </a:r>
            <a:r>
              <a:rPr kumimoji="0" lang="es-MX" sz="1200" b="0" i="0" u="none" strike="noStrike" cap="none" normalizeH="0" baseline="0" dirty="0" smtClean="0">
                <a:ln>
                  <a:noFill/>
                </a:ln>
                <a:solidFill>
                  <a:srgbClr val="000000"/>
                </a:solidFill>
                <a:effectLst/>
                <a:latin typeface="Arial" pitchFamily="34" charset="0"/>
                <a:cs typeface="Arial" pitchFamily="34" charset="0"/>
              </a:rPr>
              <a:t> II, en función de las características operativas de la presa </a:t>
            </a:r>
            <a:r>
              <a:rPr kumimoji="0" lang="es-MX" sz="1200" b="0" i="0" u="none" strike="noStrike" cap="none" normalizeH="0" baseline="0" dirty="0" err="1" smtClean="0">
                <a:ln>
                  <a:noFill/>
                </a:ln>
                <a:solidFill>
                  <a:srgbClr val="000000"/>
                </a:solidFill>
                <a:effectLst/>
                <a:latin typeface="Arial" pitchFamily="34" charset="0"/>
                <a:cs typeface="Arial" pitchFamily="34" charset="0"/>
              </a:rPr>
              <a:t>Chicoasén</a:t>
            </a:r>
            <a:r>
              <a:rPr kumimoji="0" lang="es-MX" sz="1200" b="0" i="0" u="none" strike="noStrike" cap="none" normalizeH="0" baseline="0" dirty="0" smtClean="0">
                <a:ln>
                  <a:noFill/>
                </a:ln>
                <a:solidFill>
                  <a:srgbClr val="000000"/>
                </a:solidFill>
                <a:effectLst/>
                <a:latin typeface="Arial" pitchFamily="34" charset="0"/>
                <a:cs typeface="Arial" pitchFamily="34" charset="0"/>
              </a:rPr>
              <a:t>.</a:t>
            </a:r>
            <a:r>
              <a:rPr kumimoji="0" lang="es-MX" sz="1200" b="0" i="0" u="none" strike="noStrike" cap="none" normalizeH="0" dirty="0" smtClean="0">
                <a:ln>
                  <a:noFill/>
                </a:ln>
                <a:solidFill>
                  <a:srgbClr val="000000"/>
                </a:solidFill>
                <a:effectLst/>
                <a:latin typeface="Arial" pitchFamily="34" charset="0"/>
                <a:cs typeface="Arial" pitchFamily="34" charset="0"/>
              </a:rPr>
              <a:t> (Manejo del turbinado)</a:t>
            </a:r>
            <a:r>
              <a:rPr kumimoji="0" lang="es-MX" sz="1200" b="0" i="0" u="none" strike="noStrike" cap="none" normalizeH="0" baseline="0" dirty="0" smtClean="0">
                <a:ln>
                  <a:noFill/>
                </a:ln>
                <a:solidFill>
                  <a:srgbClr val="000000"/>
                </a:solidFill>
                <a:effectLst/>
                <a:latin typeface="Arial" pitchFamily="34" charset="0"/>
                <a:cs typeface="Arial" pitchFamily="34" charset="0"/>
              </a:rPr>
              <a:t>.</a:t>
            </a:r>
          </a:p>
          <a:p>
            <a:pPr lvl="0" algn="just" eaLnBrk="0" fontAlgn="base" hangingPunct="0">
              <a:lnSpc>
                <a:spcPct val="150000"/>
              </a:lnSpc>
              <a:spcBef>
                <a:spcPct val="0"/>
              </a:spcBef>
              <a:spcAft>
                <a:spcPct val="0"/>
              </a:spcAft>
            </a:pPr>
            <a:endParaRPr kumimoji="0" lang="es-MX" sz="1200" b="0" i="0" u="none" strike="noStrike" cap="none" normalizeH="0" baseline="0" dirty="0" smtClean="0">
              <a:ln>
                <a:noFill/>
              </a:ln>
              <a:solidFill>
                <a:srgbClr val="000000"/>
              </a:solidFill>
              <a:effectLst/>
              <a:latin typeface="Arial" pitchFamily="34" charset="0"/>
              <a:cs typeface="Arial" pitchFamily="34" charset="0"/>
            </a:endParaRPr>
          </a:p>
          <a:p>
            <a:pPr lvl="0" algn="just" eaLnBrk="0" fontAlgn="base" hangingPunct="0">
              <a:lnSpc>
                <a:spcPct val="150000"/>
              </a:lnSpc>
              <a:spcBef>
                <a:spcPct val="0"/>
              </a:spcBef>
              <a:spcAft>
                <a:spcPct val="0"/>
              </a:spcAft>
            </a:pPr>
            <a:r>
              <a:rPr kumimoji="0" lang="es-MX" sz="1200" b="0" i="0" u="none" strike="noStrike" cap="none" normalizeH="0" baseline="0" dirty="0" smtClean="0">
                <a:ln>
                  <a:noFill/>
                </a:ln>
                <a:solidFill>
                  <a:srgbClr val="000000"/>
                </a:solidFill>
                <a:effectLst/>
                <a:latin typeface="Arial" pitchFamily="34" charset="0"/>
                <a:cs typeface="Arial" pitchFamily="34" charset="0"/>
              </a:rPr>
              <a:t>2. Evaluación </a:t>
            </a:r>
            <a:r>
              <a:rPr lang="es-MX" sz="1200" dirty="0" smtClean="0">
                <a:solidFill>
                  <a:srgbClr val="000000"/>
                </a:solidFill>
                <a:latin typeface="Arial" pitchFamily="34" charset="0"/>
                <a:cs typeface="Arial" pitchFamily="34" charset="0"/>
              </a:rPr>
              <a:t>de cada uno de los factores que incrementan </a:t>
            </a:r>
            <a:r>
              <a:rPr kumimoji="0" lang="es-MX" sz="1200" b="0" i="0" u="none" strike="noStrike" cap="none" normalizeH="0" baseline="0" dirty="0" smtClean="0">
                <a:ln>
                  <a:noFill/>
                </a:ln>
                <a:solidFill>
                  <a:srgbClr val="000000"/>
                </a:solidFill>
                <a:effectLst/>
                <a:latin typeface="Arial" pitchFamily="34" charset="0"/>
                <a:cs typeface="Arial" pitchFamily="34" charset="0"/>
              </a:rPr>
              <a:t>la vulnerabilidad en la Presa </a:t>
            </a:r>
            <a:r>
              <a:rPr kumimoji="0" lang="es-MX" sz="1200" b="0" i="0" u="none" strike="noStrike" cap="none" normalizeH="0" baseline="0" dirty="0" err="1" smtClean="0">
                <a:ln>
                  <a:noFill/>
                </a:ln>
                <a:solidFill>
                  <a:srgbClr val="000000"/>
                </a:solidFill>
                <a:effectLst/>
                <a:latin typeface="Arial" pitchFamily="34" charset="0"/>
                <a:cs typeface="Arial" pitchFamily="34" charset="0"/>
              </a:rPr>
              <a:t>Chicoasén</a:t>
            </a:r>
            <a:r>
              <a:rPr kumimoji="0" lang="es-MX" sz="1200" b="0" i="0" u="none" strike="noStrike" cap="none" normalizeH="0" baseline="0" dirty="0" smtClean="0">
                <a:ln>
                  <a:noFill/>
                </a:ln>
                <a:solidFill>
                  <a:srgbClr val="000000"/>
                </a:solidFill>
                <a:effectLst/>
                <a:latin typeface="Arial" pitchFamily="34" charset="0"/>
                <a:cs typeface="Arial" pitchFamily="34" charset="0"/>
              </a:rPr>
              <a:t> II</a:t>
            </a:r>
            <a:r>
              <a:rPr kumimoji="0" lang="es-MX" sz="1200" b="0" i="0" u="none" strike="noStrike" cap="none" normalizeH="0" dirty="0" smtClean="0">
                <a:ln>
                  <a:noFill/>
                </a:ln>
                <a:solidFill>
                  <a:srgbClr val="000000"/>
                </a:solidFill>
                <a:effectLst/>
                <a:latin typeface="Arial" pitchFamily="34" charset="0"/>
                <a:cs typeface="Arial" pitchFamily="34" charset="0"/>
              </a:rPr>
              <a:t> (Turbinado, cuenca, escurrimientos tributarios del río </a:t>
            </a:r>
            <a:r>
              <a:rPr kumimoji="0" lang="es-MX" sz="1200" b="0" i="0" u="none" strike="noStrike" cap="none" normalizeH="0" dirty="0" err="1" smtClean="0">
                <a:ln>
                  <a:noFill/>
                </a:ln>
                <a:solidFill>
                  <a:srgbClr val="000000"/>
                </a:solidFill>
                <a:effectLst/>
                <a:latin typeface="Arial" pitchFamily="34" charset="0"/>
                <a:cs typeface="Arial" pitchFamily="34" charset="0"/>
              </a:rPr>
              <a:t>Chicoasén</a:t>
            </a:r>
            <a:r>
              <a:rPr kumimoji="0" lang="es-MX" sz="1200" b="0" i="0" u="none" strike="noStrike" cap="none" normalizeH="0" dirty="0" smtClean="0">
                <a:ln>
                  <a:noFill/>
                </a:ln>
                <a:solidFill>
                  <a:srgbClr val="000000"/>
                </a:solidFill>
                <a:effectLst/>
                <a:latin typeface="Arial" pitchFamily="34" charset="0"/>
                <a:cs typeface="Arial" pitchFamily="34" charset="0"/>
              </a:rPr>
              <a:t>, deforestación, laderas inestables y socio organizativos.</a:t>
            </a:r>
          </a:p>
          <a:p>
            <a:pPr lvl="0" eaLnBrk="0" fontAlgn="base" hangingPunct="0">
              <a:lnSpc>
                <a:spcPct val="150000"/>
              </a:lnSpc>
              <a:spcBef>
                <a:spcPct val="0"/>
              </a:spcBef>
              <a:spcAft>
                <a:spcPct val="0"/>
              </a:spcAft>
            </a:pPr>
            <a:endParaRPr kumimoji="0" lang="es-MX"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Arial" pitchFamily="34" charset="0"/>
                <a:cs typeface="Arial" pitchFamily="34" charset="0"/>
              </a:rPr>
              <a:t>3.</a:t>
            </a:r>
            <a:r>
              <a:rPr kumimoji="0" lang="es-MX" sz="1200" b="0" i="0" u="none" strike="noStrike" cap="none" normalizeH="0" dirty="0" smtClean="0">
                <a:ln>
                  <a:noFill/>
                </a:ln>
                <a:solidFill>
                  <a:srgbClr val="000000"/>
                </a:solidFill>
                <a:effectLst/>
                <a:latin typeface="Arial" pitchFamily="34" charset="0"/>
                <a:cs typeface="Arial" pitchFamily="34" charset="0"/>
              </a:rPr>
              <a:t> Evaluación de</a:t>
            </a:r>
            <a:r>
              <a:rPr kumimoji="0" lang="es-MX" sz="1200" b="0" i="0" u="none" strike="noStrike" cap="none" normalizeH="0" baseline="0" dirty="0" smtClean="0">
                <a:ln>
                  <a:noFill/>
                </a:ln>
                <a:solidFill>
                  <a:srgbClr val="000000"/>
                </a:solidFill>
                <a:effectLst/>
                <a:latin typeface="Arial" pitchFamily="34" charset="0"/>
                <a:cs typeface="Arial" pitchFamily="34" charset="0"/>
              </a:rPr>
              <a:t>  los factores que reducen la vulnerabilidad en la Presa </a:t>
            </a:r>
            <a:r>
              <a:rPr kumimoji="0" lang="es-MX" sz="1200" b="0" i="0" u="none" strike="noStrike" cap="none" normalizeH="0" baseline="0" dirty="0" err="1" smtClean="0">
                <a:ln>
                  <a:noFill/>
                </a:ln>
                <a:solidFill>
                  <a:srgbClr val="000000"/>
                </a:solidFill>
                <a:effectLst/>
                <a:latin typeface="Arial" pitchFamily="34" charset="0"/>
                <a:cs typeface="Arial" pitchFamily="34" charset="0"/>
              </a:rPr>
              <a:t>Chicoasén</a:t>
            </a:r>
            <a:r>
              <a:rPr kumimoji="0" lang="es-MX" sz="1200" b="0" i="0" u="none" strike="noStrike" cap="none" normalizeH="0" baseline="0" dirty="0" smtClean="0">
                <a:ln>
                  <a:noFill/>
                </a:ln>
                <a:solidFill>
                  <a:srgbClr val="000000"/>
                </a:solidFill>
                <a:effectLst/>
                <a:latin typeface="Arial" pitchFamily="34" charset="0"/>
                <a:cs typeface="Arial" pitchFamily="34" charset="0"/>
              </a:rPr>
              <a:t> II</a:t>
            </a:r>
            <a:r>
              <a:rPr kumimoji="0" lang="es-MX" sz="1200" b="0" i="0" u="none" strike="noStrike" cap="none" normalizeH="0" dirty="0" smtClean="0">
                <a:ln>
                  <a:noFill/>
                </a:ln>
                <a:solidFill>
                  <a:srgbClr val="000000"/>
                </a:solidFill>
                <a:effectLst/>
                <a:latin typeface="Arial" pitchFamily="34" charset="0"/>
                <a:cs typeface="Arial" pitchFamily="34" charset="0"/>
              </a:rPr>
              <a:t> (reglas de operación, estudios </a:t>
            </a:r>
            <a:r>
              <a:rPr kumimoji="0" lang="es-MX" sz="1200" b="0" i="0" u="none" strike="noStrike" cap="none" normalizeH="0" dirty="0" err="1" smtClean="0">
                <a:ln>
                  <a:noFill/>
                </a:ln>
                <a:solidFill>
                  <a:srgbClr val="000000"/>
                </a:solidFill>
                <a:effectLst/>
                <a:latin typeface="Arial" pitchFamily="34" charset="0"/>
                <a:cs typeface="Arial" pitchFamily="34" charset="0"/>
              </a:rPr>
              <a:t>hidraúlicos</a:t>
            </a:r>
            <a:r>
              <a:rPr kumimoji="0" lang="es-MX" sz="1200" b="0" i="0" u="none" strike="noStrike" cap="none" normalizeH="0" dirty="0" smtClean="0">
                <a:ln>
                  <a:noFill/>
                </a:ln>
                <a:solidFill>
                  <a:srgbClr val="000000"/>
                </a:solidFill>
                <a:effectLst/>
                <a:latin typeface="Arial" pitchFamily="34" charset="0"/>
                <a:cs typeface="Arial" pitchFamily="34" charset="0"/>
              </a:rPr>
              <a:t>- hidrológicos del cauce, obras complementarias de mitigación)</a:t>
            </a:r>
          </a:p>
          <a:p>
            <a:pPr marL="0" marR="0" lvl="0" indent="0" algn="l" defTabSz="914400" rtl="0" eaLnBrk="0" fontAlgn="base" latinLnBrk="0" hangingPunct="0">
              <a:lnSpc>
                <a:spcPct val="150000"/>
              </a:lnSpc>
              <a:spcBef>
                <a:spcPct val="0"/>
              </a:spcBef>
              <a:spcAft>
                <a:spcPct val="0"/>
              </a:spcAft>
              <a:buClrTx/>
              <a:buSzTx/>
              <a:buFontTx/>
              <a:buNone/>
              <a:tabLst/>
            </a:pPr>
            <a:endParaRPr lang="es-MX" sz="1200" baseline="0" dirty="0" smtClean="0">
              <a:solidFill>
                <a:srgbClr val="000000"/>
              </a:solidFill>
              <a:latin typeface="Arial" pitchFamily="34" charset="0"/>
              <a:cs typeface="Arial" pitchFamily="34" charset="0"/>
            </a:endParaRPr>
          </a:p>
          <a:p>
            <a:pPr algn="just" eaLnBrk="0" fontAlgn="base" hangingPunct="0">
              <a:lnSpc>
                <a:spcPct val="150000"/>
              </a:lnSpc>
              <a:spcBef>
                <a:spcPct val="0"/>
              </a:spcBef>
              <a:spcAft>
                <a:spcPct val="0"/>
              </a:spcAft>
            </a:pPr>
            <a:r>
              <a:rPr lang="es-MX" sz="1200" dirty="0" smtClean="0">
                <a:solidFill>
                  <a:srgbClr val="000000"/>
                </a:solidFill>
                <a:latin typeface="Arial" pitchFamily="34" charset="0"/>
                <a:cs typeface="Arial" pitchFamily="34" charset="0"/>
              </a:rPr>
              <a:t>4.</a:t>
            </a:r>
            <a:r>
              <a:rPr lang="es-MX" sz="1200" dirty="0" smtClean="0">
                <a:latin typeface="Arial" pitchFamily="34" charset="0"/>
                <a:cs typeface="Arial" pitchFamily="34" charset="0"/>
              </a:rPr>
              <a:t>  Interpretar los resultados   del levantamiento topo-batimétrico correspondiente al tramo comprendido entre la Central Hidroeléctrica Manuel Moreno Torres ( </a:t>
            </a:r>
            <a:r>
              <a:rPr lang="es-MX" sz="1200" dirty="0" err="1" smtClean="0">
                <a:latin typeface="Arial" pitchFamily="34" charset="0"/>
                <a:cs typeface="Arial" pitchFamily="34" charset="0"/>
              </a:rPr>
              <a:t>Chicoasén</a:t>
            </a:r>
            <a:r>
              <a:rPr lang="es-MX" sz="1200" dirty="0" smtClean="0">
                <a:latin typeface="Arial" pitchFamily="34" charset="0"/>
                <a:cs typeface="Arial" pitchFamily="34" charset="0"/>
              </a:rPr>
              <a:t>) y aguas abajo del sitio del Presa Hidroeléctrica  </a:t>
            </a:r>
            <a:r>
              <a:rPr lang="es-MX" sz="1200" dirty="0" err="1" smtClean="0">
                <a:latin typeface="Arial" pitchFamily="34" charset="0"/>
                <a:cs typeface="Arial" pitchFamily="34" charset="0"/>
              </a:rPr>
              <a:t>Chicoasén</a:t>
            </a:r>
            <a:r>
              <a:rPr lang="es-MX" sz="1200" dirty="0" smtClean="0">
                <a:latin typeface="Arial" pitchFamily="34" charset="0"/>
                <a:cs typeface="Arial" pitchFamily="34" charset="0"/>
              </a:rPr>
              <a:t> II, para verificar el riesgo de inundación debido a la operación de las turbinas de la presa.</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Imagen" descr="C:\Users\Nestor\Desktop\Logotipos Gobierno del Estado\1.2 logoPoliticaSocial_cmyk.png"/>
          <p:cNvPicPr/>
          <p:nvPr/>
        </p:nvPicPr>
        <p:blipFill>
          <a:blip r:embed="rId2" cstate="print"/>
          <a:srcRect/>
          <a:stretch>
            <a:fillRect/>
          </a:stretch>
        </p:blipFill>
        <p:spPr bwMode="auto">
          <a:xfrm>
            <a:off x="6858016" y="714356"/>
            <a:ext cx="1000132" cy="57150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976" y="642918"/>
            <a:ext cx="833499" cy="62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l="28812" t="27566" r="28369" b="17109"/>
          <a:stretch>
            <a:fillRect/>
          </a:stretch>
        </p:blipFill>
        <p:spPr bwMode="auto">
          <a:xfrm>
            <a:off x="1571604" y="1500174"/>
            <a:ext cx="5786478" cy="3786214"/>
          </a:xfrm>
          <a:prstGeom prst="rect">
            <a:avLst/>
          </a:prstGeom>
          <a:noFill/>
          <a:ln w="9525">
            <a:noFill/>
            <a:miter lim="800000"/>
            <a:headEnd/>
            <a:tailEnd/>
          </a:ln>
        </p:spPr>
      </p:pic>
      <p:sp>
        <p:nvSpPr>
          <p:cNvPr id="5" name="4 Rectángulo"/>
          <p:cNvSpPr/>
          <p:nvPr/>
        </p:nvSpPr>
        <p:spPr>
          <a:xfrm>
            <a:off x="2357422" y="857232"/>
            <a:ext cx="3981411" cy="369332"/>
          </a:xfrm>
          <a:prstGeom prst="rect">
            <a:avLst/>
          </a:prstGeom>
        </p:spPr>
        <p:txBody>
          <a:bodyPr wrap="none">
            <a:spAutoFit/>
          </a:bodyPr>
          <a:lstStyle/>
          <a:p>
            <a:r>
              <a:rPr lang="es-MX" dirty="0" smtClean="0"/>
              <a:t>PRESA HIDROELÉCTRICA CHICOASEN II</a:t>
            </a:r>
            <a:endParaRPr lang="es-MX"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62" y="785794"/>
            <a:ext cx="1047813" cy="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C:\Users\Nestor\Desktop\Logotipos Gobierno del Estado\1.2 logoPoliticaSocial_cmyk.png"/>
          <p:cNvPicPr/>
          <p:nvPr/>
        </p:nvPicPr>
        <p:blipFill>
          <a:blip r:embed="rId4" cstate="print"/>
          <a:srcRect/>
          <a:stretch>
            <a:fillRect/>
          </a:stretch>
        </p:blipFill>
        <p:spPr bwMode="auto">
          <a:xfrm>
            <a:off x="6929454" y="857232"/>
            <a:ext cx="1000132" cy="57150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5722</TotalTime>
  <Words>1237</Words>
  <Application>Microsoft Office PowerPoint</Application>
  <PresentationFormat>Presentación en pantalla (4:3)</PresentationFormat>
  <Paragraphs>141</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Chincheta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24</cp:revision>
  <dcterms:created xsi:type="dcterms:W3CDTF">2018-08-10T13:57:15Z</dcterms:created>
  <dcterms:modified xsi:type="dcterms:W3CDTF">2018-08-31T11:59:29Z</dcterms:modified>
</cp:coreProperties>
</file>