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75" r:id="rId4"/>
    <p:sldId id="262" r:id="rId5"/>
    <p:sldId id="270" r:id="rId6"/>
    <p:sldId id="260" r:id="rId7"/>
    <p:sldId id="261" r:id="rId8"/>
    <p:sldId id="276" r:id="rId9"/>
    <p:sldId id="271" r:id="rId10"/>
    <p:sldId id="264" r:id="rId11"/>
    <p:sldId id="268" r:id="rId12"/>
    <p:sldId id="265" r:id="rId13"/>
    <p:sldId id="266" r:id="rId14"/>
    <p:sldId id="267" r:id="rId15"/>
    <p:sldId id="263" r:id="rId16"/>
    <p:sldId id="272" r:id="rId17"/>
    <p:sldId id="274" r:id="rId18"/>
    <p:sldId id="277"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6" autoAdjust="0"/>
    <p:restoredTop sz="94660"/>
  </p:normalViewPr>
  <p:slideViewPr>
    <p:cSldViewPr>
      <p:cViewPr>
        <p:scale>
          <a:sx n="76" d="100"/>
          <a:sy n="76" d="100"/>
        </p:scale>
        <p:origin x="-1332"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2D682C1-1383-4FF6-8539-A55385FF39BC}" type="datetimeFigureOut">
              <a:rPr lang="es-ES" smtClean="0"/>
              <a:t>31/08/2018</a:t>
            </a:fld>
            <a:endParaRPr lang="es-ES" dirty="0"/>
          </a:p>
        </p:txBody>
      </p:sp>
      <p:sp>
        <p:nvSpPr>
          <p:cNvPr id="5" name="Footer Placeholder 4"/>
          <p:cNvSpPr>
            <a:spLocks noGrp="1"/>
          </p:cNvSpPr>
          <p:nvPr>
            <p:ph type="ftr" sz="quarter" idx="11"/>
          </p:nvPr>
        </p:nvSpPr>
        <p:spPr>
          <a:xfrm>
            <a:off x="1174044" y="5357592"/>
            <a:ext cx="5034845" cy="365125"/>
          </a:xfrm>
        </p:spPr>
        <p:txBody>
          <a:bodyPr/>
          <a:lstStyle/>
          <a:p>
            <a:endParaRPr lang="es-E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5316951-CBA4-42D3-B82B-7CA161FF1262}"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D682C1-1383-4FF6-8539-A55385FF39BC}" type="datetimeFigureOut">
              <a:rPr lang="es-ES" smtClean="0"/>
              <a:t>31/08/2018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E5316951-CBA4-42D3-B82B-7CA161FF1262}"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D682C1-1383-4FF6-8539-A55385FF39BC}" type="datetimeFigureOut">
              <a:rPr lang="es-ES" smtClean="0"/>
              <a:t>31/08/2018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E5316951-CBA4-42D3-B82B-7CA161FF1262}"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D682C1-1383-4FF6-8539-A55385FF39BC}" type="datetimeFigureOut">
              <a:rPr lang="es-ES" smtClean="0"/>
              <a:t>31/08/2018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E5316951-CBA4-42D3-B82B-7CA161FF1262}"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2D682C1-1383-4FF6-8539-A55385FF39BC}" type="datetimeFigureOut">
              <a:rPr lang="es-ES" smtClean="0"/>
              <a:t>31/08/2018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E5316951-CBA4-42D3-B82B-7CA161FF1262}"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2D682C1-1383-4FF6-8539-A55385FF39BC}" type="datetimeFigureOut">
              <a:rPr lang="es-ES" smtClean="0"/>
              <a:t>31/08/2018</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E5316951-CBA4-42D3-B82B-7CA161FF1262}" type="slidenum">
              <a:rPr lang="es-ES" smtClean="0"/>
              <a:t>‹Nº›</a:t>
            </a:fld>
            <a:endParaRPr lang="es-ES" dirty="0"/>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2D682C1-1383-4FF6-8539-A55385FF39BC}" type="datetimeFigureOut">
              <a:rPr lang="es-ES" smtClean="0"/>
              <a:t>31/08/2018</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E5316951-CBA4-42D3-B82B-7CA161FF1262}" type="slidenum">
              <a:rPr lang="es-ES" smtClean="0"/>
              <a:t>‹Nº›</a:t>
            </a:fld>
            <a:endParaRPr lang="es-ES" dirty="0"/>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2D682C1-1383-4FF6-8539-A55385FF39BC}" type="datetimeFigureOut">
              <a:rPr lang="es-ES" smtClean="0"/>
              <a:t>31/08/2018</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E5316951-CBA4-42D3-B82B-7CA161FF1262}"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682C1-1383-4FF6-8539-A55385FF39BC}" type="datetimeFigureOut">
              <a:rPr lang="es-ES" smtClean="0"/>
              <a:t>31/08/2018</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E5316951-CBA4-42D3-B82B-7CA161FF1262}"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52D682C1-1383-4FF6-8539-A55385FF39BC}" type="datetimeFigureOut">
              <a:rPr lang="es-ES" smtClean="0"/>
              <a:t>31/08/2018</a:t>
            </a:fld>
            <a:endParaRPr lang="es-ES" dirty="0"/>
          </a:p>
        </p:txBody>
      </p:sp>
      <p:sp>
        <p:nvSpPr>
          <p:cNvPr id="6" name="Footer Placeholder 5"/>
          <p:cNvSpPr>
            <a:spLocks noGrp="1"/>
          </p:cNvSpPr>
          <p:nvPr>
            <p:ph type="ftr" sz="quarter" idx="11"/>
          </p:nvPr>
        </p:nvSpPr>
        <p:spPr>
          <a:xfrm rot="-60000">
            <a:off x="914554" y="5829261"/>
            <a:ext cx="3522607" cy="365125"/>
          </a:xfrm>
        </p:spPr>
        <p:txBody>
          <a:bodyPr/>
          <a:lstStyle/>
          <a:p>
            <a:endParaRPr lang="es-ES" dirty="0"/>
          </a:p>
        </p:txBody>
      </p:sp>
      <p:sp>
        <p:nvSpPr>
          <p:cNvPr id="7" name="Slide Number Placeholder 6"/>
          <p:cNvSpPr>
            <a:spLocks noGrp="1"/>
          </p:cNvSpPr>
          <p:nvPr>
            <p:ph type="sldNum" sz="quarter" idx="12"/>
          </p:nvPr>
        </p:nvSpPr>
        <p:spPr>
          <a:xfrm rot="60000">
            <a:off x="7557313" y="5896961"/>
            <a:ext cx="554023" cy="365125"/>
          </a:xfrm>
        </p:spPr>
        <p:txBody>
          <a:bodyPr/>
          <a:lstStyle/>
          <a:p>
            <a:fld id="{E5316951-CBA4-42D3-B82B-7CA161FF1262}"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52D682C1-1383-4FF6-8539-A55385FF39BC}" type="datetimeFigureOut">
              <a:rPr lang="es-ES" smtClean="0"/>
              <a:t>31/08/2018</a:t>
            </a:fld>
            <a:endParaRPr lang="es-ES" dirty="0"/>
          </a:p>
        </p:txBody>
      </p:sp>
      <p:sp>
        <p:nvSpPr>
          <p:cNvPr id="6" name="Footer Placeholder 5"/>
          <p:cNvSpPr>
            <a:spLocks noGrp="1"/>
          </p:cNvSpPr>
          <p:nvPr>
            <p:ph type="ftr" sz="quarter" idx="11"/>
          </p:nvPr>
        </p:nvSpPr>
        <p:spPr>
          <a:xfrm rot="-60000">
            <a:off x="914569" y="5831037"/>
            <a:ext cx="3319043" cy="365125"/>
          </a:xfrm>
        </p:spPr>
        <p:txBody>
          <a:bodyPr/>
          <a:lstStyle/>
          <a:p>
            <a:endParaRPr lang="es-ES" dirty="0"/>
          </a:p>
        </p:txBody>
      </p:sp>
      <p:sp>
        <p:nvSpPr>
          <p:cNvPr id="7" name="Slide Number Placeholder 6"/>
          <p:cNvSpPr>
            <a:spLocks noGrp="1"/>
          </p:cNvSpPr>
          <p:nvPr>
            <p:ph type="sldNum" sz="quarter" idx="12"/>
          </p:nvPr>
        </p:nvSpPr>
        <p:spPr>
          <a:xfrm rot="60000">
            <a:off x="7562089" y="5900026"/>
            <a:ext cx="554023" cy="365125"/>
          </a:xfrm>
        </p:spPr>
        <p:txBody>
          <a:bodyPr/>
          <a:lstStyle/>
          <a:p>
            <a:fld id="{E5316951-CBA4-42D3-B82B-7CA161FF1262}"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2D682C1-1383-4FF6-8539-A55385FF39BC}" type="datetimeFigureOut">
              <a:rPr lang="es-ES" smtClean="0"/>
              <a:t>31/08/2018</a:t>
            </a:fld>
            <a:endParaRPr lang="es-E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5316951-CBA4-42D3-B82B-7CA161FF1262}"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6.png"/><Relationship Id="rId7"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desinventar.org/es/databa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654" y="1121922"/>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919349" y="1876390"/>
            <a:ext cx="7200800" cy="4308872"/>
          </a:xfrm>
          <a:prstGeom prst="rect">
            <a:avLst/>
          </a:prstGeom>
          <a:noFill/>
        </p:spPr>
        <p:txBody>
          <a:bodyPr wrap="square" rtlCol="0">
            <a:spAutoFit/>
          </a:bodyPr>
          <a:lstStyle/>
          <a:p>
            <a:pPr algn="ctr"/>
            <a:r>
              <a:rPr lang="es-ES" b="1" dirty="0" smtClean="0">
                <a:latin typeface="Arial" pitchFamily="34" charset="0"/>
                <a:cs typeface="Arial" pitchFamily="34" charset="0"/>
              </a:rPr>
              <a:t>ESCUELA NACIONAL DE PROTECCIÓN CIVIL CAMPUS CHIAPAS</a:t>
            </a:r>
          </a:p>
          <a:p>
            <a:pPr algn="ctr"/>
            <a:endParaRPr lang="es-ES" b="1" dirty="0" smtClean="0">
              <a:latin typeface="Arial" pitchFamily="34" charset="0"/>
              <a:cs typeface="Arial" pitchFamily="34" charset="0"/>
            </a:endParaRPr>
          </a:p>
          <a:p>
            <a:pPr algn="ctr"/>
            <a:r>
              <a:rPr lang="es-ES" sz="1700" b="1" dirty="0" smtClean="0">
                <a:latin typeface="Arial" pitchFamily="34" charset="0"/>
                <a:cs typeface="Arial" pitchFamily="34" charset="0"/>
              </a:rPr>
              <a:t>MAESTRÍA EN GESTIÓN INTEGRAL DE RIESGOS Y </a:t>
            </a:r>
          </a:p>
          <a:p>
            <a:pPr algn="ctr"/>
            <a:r>
              <a:rPr lang="es-ES" sz="1700" b="1" dirty="0" smtClean="0">
                <a:latin typeface="Arial" pitchFamily="34" charset="0"/>
                <a:cs typeface="Arial" pitchFamily="34" charset="0"/>
              </a:rPr>
              <a:t>PROTECCIÓN CIVIL</a:t>
            </a:r>
          </a:p>
          <a:p>
            <a:pPr algn="ctr"/>
            <a:endParaRPr lang="es-ES" b="1" dirty="0">
              <a:latin typeface="Arial" pitchFamily="34" charset="0"/>
              <a:cs typeface="Arial" pitchFamily="34" charset="0"/>
            </a:endParaRPr>
          </a:p>
          <a:p>
            <a:pPr algn="ctr"/>
            <a:r>
              <a:rPr lang="es-ES" sz="1400" b="1" dirty="0" smtClean="0">
                <a:latin typeface="Arial" pitchFamily="34" charset="0"/>
                <a:cs typeface="Arial" pitchFamily="34" charset="0"/>
              </a:rPr>
              <a:t>«PRESENTACIÓN DE AVANCES DE TESIS»</a:t>
            </a:r>
          </a:p>
          <a:p>
            <a:pPr algn="ctr"/>
            <a:endParaRPr lang="es-ES" sz="2000" b="1" dirty="0">
              <a:latin typeface="Arial" pitchFamily="34" charset="0"/>
              <a:cs typeface="Arial" pitchFamily="34" charset="0"/>
            </a:endParaRPr>
          </a:p>
          <a:p>
            <a:pPr algn="ctr"/>
            <a:r>
              <a:rPr lang="es-ES" sz="1600" b="1" dirty="0" smtClean="0">
                <a:latin typeface="Arial" pitchFamily="34" charset="0"/>
                <a:cs typeface="Arial" pitchFamily="34" charset="0"/>
              </a:rPr>
              <a:t>TEMA</a:t>
            </a:r>
          </a:p>
          <a:p>
            <a:pPr algn="ctr"/>
            <a:r>
              <a:rPr lang="es-MX" b="1" i="1" dirty="0"/>
              <a:t>Estudio de la Vulnerabilidad del Desarrollo Urbano en la Generación de Inundaciones en la Microcuenca Romeo Rincón </a:t>
            </a:r>
            <a:endParaRPr lang="es-MX" b="1" i="1" dirty="0" smtClean="0"/>
          </a:p>
          <a:p>
            <a:pPr algn="ctr"/>
            <a:r>
              <a:rPr lang="es-MX" b="1" i="1" dirty="0" smtClean="0"/>
              <a:t>de </a:t>
            </a:r>
            <a:r>
              <a:rPr lang="es-MX" b="1" i="1" dirty="0"/>
              <a:t>Tuxtla Gutiérrez, </a:t>
            </a:r>
            <a:r>
              <a:rPr lang="es-MX" b="1" i="1" dirty="0" smtClean="0"/>
              <a:t>Chiapas</a:t>
            </a:r>
            <a:r>
              <a:rPr lang="es-MX" sz="1600" b="1" i="1" dirty="0" smtClean="0"/>
              <a:t>.</a:t>
            </a:r>
          </a:p>
          <a:p>
            <a:pPr algn="ctr"/>
            <a:endParaRPr lang="es-MX" sz="1600" b="1" i="1" dirty="0" smtClean="0"/>
          </a:p>
          <a:p>
            <a:r>
              <a:rPr lang="es-MX" sz="1600" b="1" dirty="0" smtClean="0"/>
              <a:t>Presenta : </a:t>
            </a:r>
            <a:r>
              <a:rPr lang="es-MX" sz="1600" dirty="0" smtClean="0"/>
              <a:t>Darío Pascual Ramírez Jiménez</a:t>
            </a:r>
          </a:p>
          <a:p>
            <a:r>
              <a:rPr lang="es-MX" sz="1600" b="1" dirty="0" smtClean="0"/>
              <a:t>Asesor:</a:t>
            </a:r>
            <a:r>
              <a:rPr lang="es-MX" sz="1600" b="1" dirty="0"/>
              <a:t> </a:t>
            </a:r>
            <a:r>
              <a:rPr lang="es-MX" sz="1600" b="1" dirty="0" smtClean="0"/>
              <a:t>    </a:t>
            </a:r>
            <a:r>
              <a:rPr lang="es-MX" sz="1600" dirty="0" smtClean="0"/>
              <a:t>M </a:t>
            </a:r>
            <a:r>
              <a:rPr lang="es-MX" sz="1600" dirty="0"/>
              <a:t>en C. José Isaías Rodríguez Pérez</a:t>
            </a:r>
          </a:p>
          <a:p>
            <a:endParaRPr lang="es-MX" sz="1600" dirty="0"/>
          </a:p>
        </p:txBody>
      </p:sp>
      <p:pic>
        <p:nvPicPr>
          <p:cNvPr id="6" name="5 Imagen" descr="C:\Users\Nestor\Desktop\Logotipos Gobierno del Estado\1.2 logoPoliticaSocial_cmyk.png"/>
          <p:cNvPicPr/>
          <p:nvPr/>
        </p:nvPicPr>
        <p:blipFill>
          <a:blip r:embed="rId3"/>
          <a:srcRect/>
          <a:stretch>
            <a:fillRect/>
          </a:stretch>
        </p:blipFill>
        <p:spPr bwMode="auto">
          <a:xfrm>
            <a:off x="7092280" y="1229934"/>
            <a:ext cx="1008112" cy="576064"/>
          </a:xfrm>
          <a:prstGeom prst="rect">
            <a:avLst/>
          </a:prstGeom>
          <a:noFill/>
          <a:ln w="9525">
            <a:noFill/>
            <a:miter lim="800000"/>
            <a:headEnd/>
            <a:tailEnd/>
          </a:ln>
        </p:spPr>
      </p:pic>
    </p:spTree>
    <p:extLst>
      <p:ext uri="{BB962C8B-B14F-4D97-AF65-F5344CB8AC3E}">
        <p14:creationId xmlns:p14="http://schemas.microsoft.com/office/powerpoint/2010/main" val="452267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pic>
        <p:nvPicPr>
          <p:cNvPr id="4" name="Imagen 3"/>
          <p:cNvPicPr>
            <a:picLocks noChangeAspect="1"/>
          </p:cNvPicPr>
          <p:nvPr/>
        </p:nvPicPr>
        <p:blipFill rotWithShape="1">
          <a:blip r:embed="rId4"/>
          <a:srcRect l="12518" t="10995" r="53384" b="11227"/>
          <a:stretch/>
        </p:blipFill>
        <p:spPr>
          <a:xfrm>
            <a:off x="1070572" y="1965033"/>
            <a:ext cx="3115915" cy="3995983"/>
          </a:xfrm>
          <a:prstGeom prst="rect">
            <a:avLst/>
          </a:prstGeom>
          <a:effectLst>
            <a:softEdge rad="25400"/>
          </a:effectLst>
        </p:spPr>
      </p:pic>
      <p:sp>
        <p:nvSpPr>
          <p:cNvPr id="5" name="Rectángulo 4"/>
          <p:cNvSpPr/>
          <p:nvPr/>
        </p:nvSpPr>
        <p:spPr>
          <a:xfrm>
            <a:off x="4570178" y="2228788"/>
            <a:ext cx="3184541" cy="3323987"/>
          </a:xfrm>
          <a:prstGeom prst="rect">
            <a:avLst/>
          </a:prstGeom>
        </p:spPr>
        <p:txBody>
          <a:bodyPr wrap="square">
            <a:spAutoFit/>
          </a:bodyPr>
          <a:lstStyle/>
          <a:p>
            <a:pPr algn="just"/>
            <a:r>
              <a:rPr lang="es-MX" sz="1400" dirty="0">
                <a:solidFill>
                  <a:srgbClr val="1A1A1A"/>
                </a:solidFill>
                <a:latin typeface="Nexa-Light"/>
              </a:rPr>
              <a:t>El </a:t>
            </a:r>
            <a:r>
              <a:rPr lang="es-MX" sz="1400" dirty="0" smtClean="0">
                <a:solidFill>
                  <a:srgbClr val="1A1A1A"/>
                </a:solidFill>
                <a:latin typeface="Nexa-Light"/>
              </a:rPr>
              <a:t>área </a:t>
            </a:r>
            <a:r>
              <a:rPr lang="es-MX" sz="1400" dirty="0">
                <a:solidFill>
                  <a:srgbClr val="1A1A1A"/>
                </a:solidFill>
                <a:latin typeface="Nexa-Light"/>
              </a:rPr>
              <a:t>de estudio se ubica en la </a:t>
            </a:r>
            <a:r>
              <a:rPr lang="es-MX" sz="1400" dirty="0" smtClean="0">
                <a:solidFill>
                  <a:srgbClr val="1A1A1A"/>
                </a:solidFill>
                <a:latin typeface="Nexa-Light"/>
              </a:rPr>
              <a:t>región hidrológica </a:t>
            </a:r>
            <a:r>
              <a:rPr lang="es-MX" sz="1400" dirty="0">
                <a:solidFill>
                  <a:srgbClr val="1A1A1A"/>
                </a:solidFill>
                <a:latin typeface="Nexa-Light"/>
              </a:rPr>
              <a:t>No. 30 (RH30)</a:t>
            </a:r>
          </a:p>
          <a:p>
            <a:pPr algn="just"/>
            <a:r>
              <a:rPr lang="es-MX" sz="1400" dirty="0">
                <a:solidFill>
                  <a:srgbClr val="1A1A1A"/>
                </a:solidFill>
                <a:latin typeface="Nexa-Light"/>
              </a:rPr>
              <a:t>del rio Grijalva- Usumacinta</a:t>
            </a:r>
            <a:r>
              <a:rPr lang="es-MX" sz="1400" dirty="0" smtClean="0">
                <a:solidFill>
                  <a:srgbClr val="1A1A1A"/>
                </a:solidFill>
                <a:latin typeface="Nexa-Light"/>
              </a:rPr>
              <a:t>.</a:t>
            </a:r>
          </a:p>
          <a:p>
            <a:pPr algn="just"/>
            <a:r>
              <a:rPr lang="es-MX" sz="1400" dirty="0" smtClean="0">
                <a:solidFill>
                  <a:srgbClr val="1A1A1A"/>
                </a:solidFill>
                <a:latin typeface="Nexa-Light"/>
              </a:rPr>
              <a:t> </a:t>
            </a:r>
          </a:p>
          <a:p>
            <a:pPr algn="just"/>
            <a:r>
              <a:rPr lang="es-MX" sz="1400" dirty="0" smtClean="0">
                <a:solidFill>
                  <a:srgbClr val="1A1A1A"/>
                </a:solidFill>
                <a:latin typeface="Nexa-Light"/>
              </a:rPr>
              <a:t>A </a:t>
            </a:r>
            <a:r>
              <a:rPr lang="es-MX" sz="1400" dirty="0">
                <a:solidFill>
                  <a:srgbClr val="1A1A1A"/>
                </a:solidFill>
                <a:latin typeface="Nexa-Light"/>
              </a:rPr>
              <a:t>su vez, la </a:t>
            </a:r>
            <a:r>
              <a:rPr lang="es-MX" sz="1400" i="1" dirty="0">
                <a:solidFill>
                  <a:srgbClr val="1A1A1A"/>
                </a:solidFill>
                <a:latin typeface="Nexa-Light-Italic"/>
              </a:rPr>
              <a:t>cuenca del río Grijalva </a:t>
            </a:r>
            <a:r>
              <a:rPr lang="es-MX" sz="1400" dirty="0" smtClean="0">
                <a:solidFill>
                  <a:srgbClr val="1A1A1A"/>
                </a:solidFill>
                <a:latin typeface="Nexa-Light"/>
              </a:rPr>
              <a:t>se </a:t>
            </a:r>
            <a:r>
              <a:rPr lang="pt-BR" sz="1400" dirty="0" smtClean="0">
                <a:solidFill>
                  <a:srgbClr val="1A1A1A"/>
                </a:solidFill>
                <a:latin typeface="Nexa-Light"/>
              </a:rPr>
              <a:t>subdivide </a:t>
            </a:r>
            <a:r>
              <a:rPr lang="pt-BR" sz="1400" dirty="0">
                <a:solidFill>
                  <a:srgbClr val="1A1A1A"/>
                </a:solidFill>
                <a:latin typeface="Nexa-Light"/>
              </a:rPr>
              <a:t>en: </a:t>
            </a:r>
            <a:endParaRPr lang="pt-BR" sz="1400" dirty="0" smtClean="0">
              <a:solidFill>
                <a:srgbClr val="1A1A1A"/>
              </a:solidFill>
              <a:latin typeface="Nexa-Light"/>
            </a:endParaRPr>
          </a:p>
          <a:p>
            <a:pPr algn="just"/>
            <a:r>
              <a:rPr lang="pt-BR" sz="1400" dirty="0" smtClean="0">
                <a:solidFill>
                  <a:srgbClr val="1A1A1A"/>
                </a:solidFill>
                <a:latin typeface="Nexa-Light"/>
              </a:rPr>
              <a:t> </a:t>
            </a:r>
            <a:r>
              <a:rPr lang="pt-BR" sz="1400" b="1" dirty="0" smtClean="0">
                <a:solidFill>
                  <a:srgbClr val="1A1A1A"/>
                </a:solidFill>
                <a:latin typeface="Nexa-Light"/>
              </a:rPr>
              <a:t>1.- </a:t>
            </a:r>
            <a:r>
              <a:rPr lang="pt-BR" sz="1400" dirty="0" smtClean="0">
                <a:solidFill>
                  <a:srgbClr val="1A1A1A"/>
                </a:solidFill>
                <a:latin typeface="Nexa-Light"/>
              </a:rPr>
              <a:t>Alto </a:t>
            </a:r>
            <a:r>
              <a:rPr lang="pt-BR" sz="1400" dirty="0">
                <a:solidFill>
                  <a:srgbClr val="1A1A1A"/>
                </a:solidFill>
                <a:latin typeface="Nexa-Light"/>
              </a:rPr>
              <a:t>Grijalva o Rio Grijalva-Concordia; </a:t>
            </a:r>
            <a:r>
              <a:rPr lang="pt-BR" sz="1400" dirty="0" smtClean="0">
                <a:solidFill>
                  <a:srgbClr val="1A1A1A"/>
                </a:solidFill>
                <a:latin typeface="Nexa-Light"/>
              </a:rPr>
              <a:t> </a:t>
            </a:r>
            <a:r>
              <a:rPr lang="pt-BR" sz="1400" b="1" dirty="0" smtClean="0">
                <a:solidFill>
                  <a:srgbClr val="1A1A1A"/>
                </a:solidFill>
                <a:latin typeface="Nexa-Light"/>
              </a:rPr>
              <a:t>2.- </a:t>
            </a:r>
            <a:r>
              <a:rPr lang="pt-BR" sz="1400" dirty="0" smtClean="0">
                <a:solidFill>
                  <a:srgbClr val="1A1A1A"/>
                </a:solidFill>
                <a:latin typeface="Nexa-Light"/>
              </a:rPr>
              <a:t>Médio </a:t>
            </a:r>
            <a:r>
              <a:rPr lang="pt-BR" sz="1400" dirty="0">
                <a:solidFill>
                  <a:srgbClr val="1A1A1A"/>
                </a:solidFill>
                <a:latin typeface="Nexa-Light"/>
              </a:rPr>
              <a:t>Grijalva o </a:t>
            </a:r>
            <a:r>
              <a:rPr lang="pt-BR" sz="1400" dirty="0" smtClean="0">
                <a:solidFill>
                  <a:srgbClr val="1A1A1A"/>
                </a:solidFill>
                <a:latin typeface="Nexa-Light"/>
              </a:rPr>
              <a:t>Rio </a:t>
            </a:r>
            <a:r>
              <a:rPr lang="es-MX" sz="1400" dirty="0" smtClean="0">
                <a:solidFill>
                  <a:srgbClr val="1A1A1A"/>
                </a:solidFill>
                <a:latin typeface="Nexa-Light"/>
              </a:rPr>
              <a:t>Grijalva- </a:t>
            </a:r>
            <a:r>
              <a:rPr lang="es-MX" sz="1400" dirty="0">
                <a:solidFill>
                  <a:srgbClr val="1A1A1A"/>
                </a:solidFill>
                <a:latin typeface="Nexa-Light"/>
              </a:rPr>
              <a:t>Tuxtla </a:t>
            </a:r>
            <a:r>
              <a:rPr lang="es-MX" sz="1400" dirty="0" smtClean="0">
                <a:solidFill>
                  <a:srgbClr val="1A1A1A"/>
                </a:solidFill>
                <a:latin typeface="Nexa-Light"/>
              </a:rPr>
              <a:t>Gutiérrez; </a:t>
            </a:r>
            <a:r>
              <a:rPr lang="es-MX" sz="1400" dirty="0">
                <a:solidFill>
                  <a:srgbClr val="1A1A1A"/>
                </a:solidFill>
                <a:latin typeface="Nexa-Light"/>
              </a:rPr>
              <a:t>y </a:t>
            </a:r>
            <a:r>
              <a:rPr lang="es-MX" sz="1400" b="1" dirty="0" smtClean="0">
                <a:solidFill>
                  <a:srgbClr val="1A1A1A"/>
                </a:solidFill>
                <a:latin typeface="Nexa-Light"/>
              </a:rPr>
              <a:t>3.- </a:t>
            </a:r>
            <a:r>
              <a:rPr lang="es-MX" sz="1400" dirty="0" smtClean="0">
                <a:solidFill>
                  <a:srgbClr val="1A1A1A"/>
                </a:solidFill>
                <a:latin typeface="Nexa-Light"/>
              </a:rPr>
              <a:t>Bajo </a:t>
            </a:r>
            <a:r>
              <a:rPr lang="es-MX" sz="1400" dirty="0">
                <a:solidFill>
                  <a:srgbClr val="1A1A1A"/>
                </a:solidFill>
                <a:latin typeface="Nexa-Light"/>
              </a:rPr>
              <a:t>Grijalva o Rio Grijalva-Villa Hermosa</a:t>
            </a:r>
            <a:r>
              <a:rPr lang="es-MX" sz="1400" dirty="0" smtClean="0">
                <a:solidFill>
                  <a:srgbClr val="1A1A1A"/>
                </a:solidFill>
                <a:latin typeface="Nexa-Light"/>
              </a:rPr>
              <a:t>.</a:t>
            </a:r>
          </a:p>
          <a:p>
            <a:pPr algn="just"/>
            <a:endParaRPr lang="es-MX" sz="1400" dirty="0">
              <a:solidFill>
                <a:srgbClr val="1A1A1A"/>
              </a:solidFill>
              <a:latin typeface="Nexa-Light"/>
            </a:endParaRPr>
          </a:p>
          <a:p>
            <a:pPr algn="just"/>
            <a:r>
              <a:rPr lang="es-MX" sz="1400" dirty="0">
                <a:solidFill>
                  <a:srgbClr val="1A1A1A"/>
                </a:solidFill>
                <a:latin typeface="Nexa-Light"/>
              </a:rPr>
              <a:t>La Subcuenca del rio Sabinal, pertenece a la </a:t>
            </a:r>
            <a:r>
              <a:rPr lang="es-MX" sz="1400" b="1" i="1" dirty="0">
                <a:solidFill>
                  <a:srgbClr val="1A1A1A"/>
                </a:solidFill>
                <a:latin typeface="Nexa-Light-Italic"/>
              </a:rPr>
              <a:t>Cuenca Media del </a:t>
            </a:r>
            <a:r>
              <a:rPr lang="es-MX" sz="1400" b="1" i="1" dirty="0" smtClean="0">
                <a:solidFill>
                  <a:srgbClr val="1A1A1A"/>
                </a:solidFill>
                <a:latin typeface="Nexa-Light-Italic"/>
              </a:rPr>
              <a:t>Río Grijalva</a:t>
            </a:r>
            <a:r>
              <a:rPr lang="es-MX" sz="1400" b="1" dirty="0">
                <a:solidFill>
                  <a:srgbClr val="1A1A1A"/>
                </a:solidFill>
                <a:latin typeface="Nexa-Light"/>
              </a:rPr>
              <a:t>, y representa el 2.46 % de su territorio.</a:t>
            </a:r>
            <a:endParaRPr lang="es-MX" sz="1400" b="1" dirty="0"/>
          </a:p>
        </p:txBody>
      </p:sp>
      <p:sp>
        <p:nvSpPr>
          <p:cNvPr id="6" name="CuadroTexto 5"/>
          <p:cNvSpPr txBox="1"/>
          <p:nvPr/>
        </p:nvSpPr>
        <p:spPr>
          <a:xfrm>
            <a:off x="1259632" y="5780605"/>
            <a:ext cx="2452014" cy="338554"/>
          </a:xfrm>
          <a:prstGeom prst="rect">
            <a:avLst/>
          </a:prstGeom>
          <a:noFill/>
        </p:spPr>
        <p:txBody>
          <a:bodyPr wrap="square" rtlCol="0">
            <a:spAutoFit/>
          </a:bodyPr>
          <a:lstStyle/>
          <a:p>
            <a:r>
              <a:rPr lang="es-MX" sz="800" dirty="0" smtClean="0">
                <a:solidFill>
                  <a:schemeClr val="bg1">
                    <a:lumMod val="50000"/>
                  </a:schemeClr>
                </a:solidFill>
                <a:latin typeface="Arial" panose="020B0604020202020204" pitchFamily="34" charset="0"/>
                <a:cs typeface="Arial" panose="020B0604020202020204" pitchFamily="34" charset="0"/>
              </a:rPr>
              <a:t>Imagen tomada: Programa de Manejo Integrado de la Subcuenca del RÍO SABINAL,CHIAPAS</a:t>
            </a:r>
            <a:endParaRPr lang="es-MX" sz="800" dirty="0">
              <a:solidFill>
                <a:schemeClr val="bg1">
                  <a:lumMod val="50000"/>
                </a:schemeClr>
              </a:solidFill>
              <a:latin typeface="Arial" panose="020B0604020202020204" pitchFamily="34" charset="0"/>
              <a:cs typeface="Arial" panose="020B0604020202020204" pitchFamily="34" charset="0"/>
            </a:endParaRPr>
          </a:p>
        </p:txBody>
      </p:sp>
      <p:sp>
        <p:nvSpPr>
          <p:cNvPr id="7" name="CuadroTexto 6"/>
          <p:cNvSpPr txBox="1"/>
          <p:nvPr/>
        </p:nvSpPr>
        <p:spPr>
          <a:xfrm>
            <a:off x="2151553" y="764704"/>
            <a:ext cx="5732815" cy="830997"/>
          </a:xfrm>
          <a:prstGeom prst="rect">
            <a:avLst/>
          </a:prstGeom>
          <a:noFill/>
        </p:spPr>
        <p:txBody>
          <a:bodyPr wrap="square" rtlCol="0">
            <a:spAutoFit/>
          </a:bodyPr>
          <a:lstStyle/>
          <a:p>
            <a:r>
              <a:rPr lang="es-MX" sz="1600" b="1" dirty="0" smtClean="0">
                <a:latin typeface="Arial" panose="020B0604020202020204" pitchFamily="34" charset="0"/>
                <a:cs typeface="Arial" panose="020B0604020202020204" pitchFamily="34" charset="0"/>
              </a:rPr>
              <a:t>CAPITULO 4</a:t>
            </a:r>
          </a:p>
          <a:p>
            <a:r>
              <a:rPr lang="es-MX" sz="1600" b="1" dirty="0" smtClean="0">
                <a:latin typeface="Arial" panose="020B0604020202020204" pitchFamily="34" charset="0"/>
                <a:cs typeface="Arial" panose="020B0604020202020204" pitchFamily="34" charset="0"/>
              </a:rPr>
              <a:t>Resultados</a:t>
            </a:r>
          </a:p>
          <a:p>
            <a:r>
              <a:rPr lang="es-MX" sz="1400" b="1" dirty="0" smtClean="0">
                <a:latin typeface="Arial" panose="020B0604020202020204" pitchFamily="34" charset="0"/>
                <a:cs typeface="Arial" panose="020B0604020202020204" pitchFamily="34" charset="0"/>
              </a:rPr>
              <a:t>La Subcuenca el Sabinal y microcuenca Romeo Rincón</a:t>
            </a:r>
            <a:endParaRPr lang="es-MX"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547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4484" t="22439" r="3870" b="28293"/>
          <a:stretch/>
        </p:blipFill>
        <p:spPr>
          <a:xfrm>
            <a:off x="1263659" y="2996952"/>
            <a:ext cx="3227736" cy="2457296"/>
          </a:xfrm>
          <a:prstGeom prst="rect">
            <a:avLst/>
          </a:prstGeom>
          <a:ln w="12700">
            <a:solidFill>
              <a:schemeClr val="tx1"/>
            </a:solidFill>
          </a:ln>
        </p:spPr>
      </p:pic>
      <p:pic>
        <p:nvPicPr>
          <p:cNvPr id="5" name="Imagen 4"/>
          <p:cNvPicPr>
            <a:picLocks noChangeAspect="1"/>
          </p:cNvPicPr>
          <p:nvPr/>
        </p:nvPicPr>
        <p:blipFill>
          <a:blip r:embed="rId5"/>
          <a:stretch>
            <a:fillRect/>
          </a:stretch>
        </p:blipFill>
        <p:spPr>
          <a:xfrm>
            <a:off x="4902764" y="2564904"/>
            <a:ext cx="3232233" cy="3484959"/>
          </a:xfrm>
          <a:prstGeom prst="rect">
            <a:avLst/>
          </a:prstGeom>
        </p:spPr>
      </p:pic>
      <p:sp>
        <p:nvSpPr>
          <p:cNvPr id="6" name="Rectángulo 5"/>
          <p:cNvSpPr/>
          <p:nvPr/>
        </p:nvSpPr>
        <p:spPr>
          <a:xfrm>
            <a:off x="1267946" y="1407473"/>
            <a:ext cx="6336704" cy="1169551"/>
          </a:xfrm>
          <a:prstGeom prst="rect">
            <a:avLst/>
          </a:prstGeom>
        </p:spPr>
        <p:txBody>
          <a:bodyPr wrap="square">
            <a:spAutoFit/>
          </a:bodyPr>
          <a:lstStyle/>
          <a:p>
            <a:r>
              <a:rPr lang="es-MX" sz="1400" b="1" dirty="0">
                <a:solidFill>
                  <a:srgbClr val="1A1A1A"/>
                </a:solidFill>
                <a:latin typeface="Nexa-Light"/>
              </a:rPr>
              <a:t>La Subcuenca del Río Sabinal</a:t>
            </a:r>
          </a:p>
          <a:p>
            <a:endParaRPr lang="es-MX" sz="1400" dirty="0" smtClean="0">
              <a:solidFill>
                <a:srgbClr val="1A1A1A"/>
              </a:solidFill>
              <a:latin typeface="Nexa-Light"/>
            </a:endParaRPr>
          </a:p>
          <a:p>
            <a:r>
              <a:rPr lang="es-MX" sz="1400" dirty="0" smtClean="0">
                <a:solidFill>
                  <a:srgbClr val="1A1A1A"/>
                </a:solidFill>
                <a:latin typeface="Nexa-Light"/>
              </a:rPr>
              <a:t>Abarca </a:t>
            </a:r>
            <a:r>
              <a:rPr lang="es-MX" sz="1400" dirty="0">
                <a:solidFill>
                  <a:srgbClr val="1A1A1A"/>
                </a:solidFill>
                <a:latin typeface="Nexa-Light"/>
              </a:rPr>
              <a:t>parcialmente los municipios </a:t>
            </a:r>
            <a:r>
              <a:rPr lang="es-MX" sz="1400" dirty="0" smtClean="0">
                <a:solidFill>
                  <a:srgbClr val="1A1A1A"/>
                </a:solidFill>
                <a:latin typeface="Nexa-Light"/>
              </a:rPr>
              <a:t>de: Tuxtla </a:t>
            </a:r>
            <a:r>
              <a:rPr lang="es-MX" sz="1400" dirty="0">
                <a:solidFill>
                  <a:srgbClr val="1A1A1A"/>
                </a:solidFill>
                <a:latin typeface="Nexa-Light"/>
              </a:rPr>
              <a:t>Gutiérrez (48.37% de la superficie municipal); </a:t>
            </a:r>
            <a:r>
              <a:rPr lang="es-MX" sz="1400" dirty="0" smtClean="0">
                <a:solidFill>
                  <a:srgbClr val="1A1A1A"/>
                </a:solidFill>
                <a:latin typeface="Nexa-Light"/>
              </a:rPr>
              <a:t>Berriozabal </a:t>
            </a:r>
            <a:r>
              <a:rPr lang="es-MX" sz="1400" dirty="0">
                <a:solidFill>
                  <a:srgbClr val="1A1A1A"/>
                </a:solidFill>
                <a:latin typeface="Nexa-Light"/>
              </a:rPr>
              <a:t>(37.19% del municipio</a:t>
            </a:r>
            <a:r>
              <a:rPr lang="es-MX" sz="1400" dirty="0" smtClean="0">
                <a:solidFill>
                  <a:srgbClr val="1A1A1A"/>
                </a:solidFill>
                <a:latin typeface="Nexa-Light"/>
              </a:rPr>
              <a:t>);San </a:t>
            </a:r>
            <a:r>
              <a:rPr lang="es-MX" sz="1400" dirty="0">
                <a:solidFill>
                  <a:srgbClr val="1A1A1A"/>
                </a:solidFill>
                <a:latin typeface="Nexa-Light"/>
              </a:rPr>
              <a:t>Fernando (27.8% del municipio); </a:t>
            </a:r>
            <a:r>
              <a:rPr lang="es-MX" sz="1400" dirty="0" smtClean="0">
                <a:solidFill>
                  <a:srgbClr val="1A1A1A"/>
                </a:solidFill>
                <a:latin typeface="Nexa-Light"/>
              </a:rPr>
              <a:t>y </a:t>
            </a:r>
            <a:r>
              <a:rPr lang="es-MX" sz="1400" dirty="0">
                <a:solidFill>
                  <a:srgbClr val="1A1A1A"/>
                </a:solidFill>
                <a:latin typeface="Nexa-Light"/>
              </a:rPr>
              <a:t>Ocozocoautla de Espinosa (0.52% del municipio).</a:t>
            </a:r>
            <a:endParaRPr lang="es-MX" sz="1400" dirty="0"/>
          </a:p>
        </p:txBody>
      </p:sp>
      <p:sp>
        <p:nvSpPr>
          <p:cNvPr id="7" name="CuadroTexto 6"/>
          <p:cNvSpPr txBox="1"/>
          <p:nvPr/>
        </p:nvSpPr>
        <p:spPr>
          <a:xfrm>
            <a:off x="1835696" y="5517232"/>
            <a:ext cx="2299027" cy="400110"/>
          </a:xfrm>
          <a:prstGeom prst="rect">
            <a:avLst/>
          </a:prstGeom>
          <a:noFill/>
        </p:spPr>
        <p:txBody>
          <a:bodyPr wrap="none" rtlCol="0">
            <a:spAutoFit/>
          </a:bodyPr>
          <a:lstStyle/>
          <a:p>
            <a:r>
              <a:rPr lang="es-MX" sz="1000" dirty="0" smtClean="0"/>
              <a:t>Cuenca y microcuencas del Río Sabinal</a:t>
            </a:r>
          </a:p>
          <a:p>
            <a:r>
              <a:rPr lang="es-MX" sz="1000" dirty="0" smtClean="0"/>
              <a:t>Elaboración Propia,2018</a:t>
            </a:r>
            <a:endParaRPr lang="es-MX" sz="1000" dirty="0"/>
          </a:p>
        </p:txBody>
      </p:sp>
    </p:spTree>
    <p:extLst>
      <p:ext uri="{BB962C8B-B14F-4D97-AF65-F5344CB8AC3E}">
        <p14:creationId xmlns:p14="http://schemas.microsoft.com/office/powerpoint/2010/main" val="2416191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graphicFrame>
        <p:nvGraphicFramePr>
          <p:cNvPr id="8" name="Tabla 7"/>
          <p:cNvGraphicFramePr>
            <a:graphicFrameLocks noGrp="1"/>
          </p:cNvGraphicFramePr>
          <p:nvPr>
            <p:extLst>
              <p:ext uri="{D42A27DB-BD31-4B8C-83A1-F6EECF244321}">
                <p14:modId xmlns:p14="http://schemas.microsoft.com/office/powerpoint/2010/main" val="3410708432"/>
              </p:ext>
            </p:extLst>
          </p:nvPr>
        </p:nvGraphicFramePr>
        <p:xfrm>
          <a:off x="4585772" y="2924944"/>
          <a:ext cx="3681001" cy="1417320"/>
        </p:xfrm>
        <a:graphic>
          <a:graphicData uri="http://schemas.openxmlformats.org/drawingml/2006/table">
            <a:tbl>
              <a:tblPr>
                <a:tableStyleId>{E269D01E-BC32-4049-B463-5C60D7B0CCD2}</a:tableStyleId>
              </a:tblPr>
              <a:tblGrid>
                <a:gridCol w="2044654"/>
                <a:gridCol w="1636347"/>
              </a:tblGrid>
              <a:tr h="174708">
                <a:tc>
                  <a:txBody>
                    <a:bodyPr/>
                    <a:lstStyle/>
                    <a:p>
                      <a:pPr algn="ctr" fontAlgn="b"/>
                      <a:r>
                        <a:rPr lang="es-MX" sz="1100" b="1" u="none" strike="noStrike" dirty="0">
                          <a:effectLst/>
                          <a:latin typeface="Arial" panose="020B0604020202020204" pitchFamily="34" charset="0"/>
                          <a:cs typeface="Arial" panose="020B0604020202020204" pitchFamily="34" charset="0"/>
                        </a:rPr>
                        <a:t>Propiedad</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c>
                  <a:txBody>
                    <a:bodyPr/>
                    <a:lstStyle/>
                    <a:p>
                      <a:pPr algn="ctr" fontAlgn="b"/>
                      <a:r>
                        <a:rPr lang="es-MX" sz="1100" b="1" u="none" strike="noStrike" dirty="0">
                          <a:effectLst/>
                          <a:latin typeface="Arial" panose="020B0604020202020204" pitchFamily="34" charset="0"/>
                          <a:cs typeface="Arial" panose="020B0604020202020204" pitchFamily="34" charset="0"/>
                        </a:rPr>
                        <a:t>Valor</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r>
              <a:tr h="174708">
                <a:tc>
                  <a:txBody>
                    <a:bodyPr/>
                    <a:lstStyle/>
                    <a:p>
                      <a:pPr algn="l" fontAlgn="b"/>
                      <a:r>
                        <a:rPr lang="es-MX" sz="1100" u="none" strike="noStrike" dirty="0">
                          <a:effectLst/>
                        </a:rPr>
                        <a:t>Elevación máxima</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794 m</a:t>
                      </a:r>
                      <a:endParaRPr lang="es-MX" sz="1100" b="0" i="0" u="none" strike="noStrike" dirty="0">
                        <a:solidFill>
                          <a:srgbClr val="000000"/>
                        </a:solidFill>
                        <a:effectLst/>
                        <a:latin typeface="Calibri" panose="020F0502020204030204" pitchFamily="34" charset="0"/>
                      </a:endParaRPr>
                    </a:p>
                  </a:txBody>
                  <a:tcPr marL="9525" marR="9525" marT="9525" marB="0" anchor="b"/>
                </a:tc>
              </a:tr>
              <a:tr h="174708">
                <a:tc>
                  <a:txBody>
                    <a:bodyPr/>
                    <a:lstStyle/>
                    <a:p>
                      <a:pPr algn="l" fontAlgn="b"/>
                      <a:r>
                        <a:rPr lang="es-MX" sz="1100" u="none" strike="noStrike" dirty="0" smtClean="0">
                          <a:effectLst/>
                        </a:rPr>
                        <a:t>Elevación </a:t>
                      </a:r>
                      <a:r>
                        <a:rPr lang="es-MX" sz="1100" u="none" strike="noStrike" dirty="0">
                          <a:effectLst/>
                        </a:rPr>
                        <a:t>media</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665 m</a:t>
                      </a:r>
                      <a:endParaRPr lang="es-MX" sz="1100" b="0" i="0" u="none" strike="noStrike" dirty="0">
                        <a:solidFill>
                          <a:srgbClr val="000000"/>
                        </a:solidFill>
                        <a:effectLst/>
                        <a:latin typeface="Calibri" panose="020F0502020204030204" pitchFamily="34" charset="0"/>
                      </a:endParaRPr>
                    </a:p>
                  </a:txBody>
                  <a:tcPr marL="9525" marR="9525" marT="9525" marB="0" anchor="b"/>
                </a:tc>
              </a:tr>
              <a:tr h="174708">
                <a:tc>
                  <a:txBody>
                    <a:bodyPr/>
                    <a:lstStyle/>
                    <a:p>
                      <a:pPr algn="l" fontAlgn="b"/>
                      <a:r>
                        <a:rPr lang="es-MX" sz="1100" u="none" strike="noStrike" dirty="0">
                          <a:effectLst/>
                        </a:rPr>
                        <a:t>Elevación </a:t>
                      </a:r>
                      <a:r>
                        <a:rPr lang="es-MX" sz="1100" u="none" strike="noStrike" dirty="0" smtClean="0">
                          <a:effectLst/>
                        </a:rPr>
                        <a:t>mínima</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537 m</a:t>
                      </a:r>
                      <a:endParaRPr lang="es-MX" sz="1100" b="0" i="0" u="none" strike="noStrike" dirty="0">
                        <a:solidFill>
                          <a:srgbClr val="000000"/>
                        </a:solidFill>
                        <a:effectLst/>
                        <a:latin typeface="Calibri" panose="020F0502020204030204" pitchFamily="34" charset="0"/>
                      </a:endParaRPr>
                    </a:p>
                  </a:txBody>
                  <a:tcPr marL="9525" marR="9525" marT="9525" marB="0" anchor="b"/>
                </a:tc>
              </a:tr>
              <a:tr h="174708">
                <a:tc>
                  <a:txBody>
                    <a:bodyPr/>
                    <a:lstStyle/>
                    <a:p>
                      <a:pPr algn="l" fontAlgn="b"/>
                      <a:r>
                        <a:rPr lang="es-MX" sz="1100" u="none" strike="noStrike" dirty="0">
                          <a:effectLst/>
                        </a:rPr>
                        <a:t>Longitud</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smtClean="0">
                          <a:effectLst/>
                        </a:rPr>
                        <a:t>3,604 </a:t>
                      </a:r>
                      <a:r>
                        <a:rPr lang="es-MX" sz="1100" u="none" strike="noStrike" dirty="0">
                          <a:effectLst/>
                        </a:rPr>
                        <a:t>m</a:t>
                      </a:r>
                      <a:endParaRPr lang="es-MX" sz="1100" b="0" i="0" u="none" strike="noStrike" dirty="0">
                        <a:solidFill>
                          <a:srgbClr val="000000"/>
                        </a:solidFill>
                        <a:effectLst/>
                        <a:latin typeface="Calibri" panose="020F0502020204030204" pitchFamily="34" charset="0"/>
                      </a:endParaRPr>
                    </a:p>
                  </a:txBody>
                  <a:tcPr marL="9525" marR="9525" marT="9525" marB="0" anchor="b"/>
                </a:tc>
              </a:tr>
              <a:tr h="174708">
                <a:tc>
                  <a:txBody>
                    <a:bodyPr/>
                    <a:lstStyle/>
                    <a:p>
                      <a:pPr algn="l" fontAlgn="b"/>
                      <a:r>
                        <a:rPr lang="es-MX" sz="1100" u="none" strike="noStrike" dirty="0">
                          <a:effectLst/>
                        </a:rPr>
                        <a:t>Pendiente Media</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7.13%</a:t>
                      </a:r>
                      <a:endParaRPr lang="es-MX" sz="1100" b="0" i="0" u="none" strike="noStrike" dirty="0">
                        <a:solidFill>
                          <a:srgbClr val="000000"/>
                        </a:solidFill>
                        <a:effectLst/>
                        <a:latin typeface="Calibri" panose="020F0502020204030204" pitchFamily="34" charset="0"/>
                      </a:endParaRPr>
                    </a:p>
                  </a:txBody>
                  <a:tcPr marL="9525" marR="9525" marT="9525" marB="0" anchor="b"/>
                </a:tc>
              </a:tr>
              <a:tr h="174708">
                <a:tc>
                  <a:txBody>
                    <a:bodyPr/>
                    <a:lstStyle/>
                    <a:p>
                      <a:pPr algn="l" fontAlgn="b"/>
                      <a:r>
                        <a:rPr lang="es-MX" sz="1100" u="none" strike="noStrike" dirty="0">
                          <a:effectLst/>
                        </a:rPr>
                        <a:t>Tiempo de Concentración</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25.62 (minutos)</a:t>
                      </a:r>
                      <a:endParaRPr lang="es-MX" sz="1100" b="0" i="0" u="none" strike="noStrike" dirty="0">
                        <a:solidFill>
                          <a:srgbClr val="000000"/>
                        </a:solidFill>
                        <a:effectLst/>
                        <a:latin typeface="Calibri" panose="020F0502020204030204" pitchFamily="34" charset="0"/>
                      </a:endParaRPr>
                    </a:p>
                  </a:txBody>
                  <a:tcPr marL="9525" marR="9525" marT="9525" marB="0" anchor="b"/>
                </a:tc>
              </a:tr>
              <a:tr h="174708">
                <a:tc>
                  <a:txBody>
                    <a:bodyPr/>
                    <a:lstStyle/>
                    <a:p>
                      <a:pPr algn="l" fontAlgn="b"/>
                      <a:r>
                        <a:rPr lang="es-MX" sz="1100" u="none" strike="noStrike" dirty="0" smtClean="0">
                          <a:effectLst/>
                        </a:rPr>
                        <a:t>Área</a:t>
                      </a:r>
                      <a:r>
                        <a:rPr lang="es-MX" sz="1100" u="none" strike="noStrike" baseline="0" dirty="0" smtClean="0">
                          <a:effectLst/>
                        </a:rPr>
                        <a:t> Drenada</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2.18 km2</a:t>
                      </a:r>
                      <a:endParaRPr lang="es-MX"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9651713"/>
              </p:ext>
            </p:extLst>
          </p:nvPr>
        </p:nvGraphicFramePr>
        <p:xfrm>
          <a:off x="4590184" y="4653136"/>
          <a:ext cx="3635143" cy="1109016"/>
        </p:xfrm>
        <a:graphic>
          <a:graphicData uri="http://schemas.openxmlformats.org/drawingml/2006/table">
            <a:tbl>
              <a:tblPr>
                <a:tableStyleId>{E929F9F4-4A8F-4326-A1B4-22849713DDAB}</a:tableStyleId>
              </a:tblPr>
              <a:tblGrid>
                <a:gridCol w="1892266"/>
                <a:gridCol w="796744"/>
                <a:gridCol w="946133"/>
              </a:tblGrid>
              <a:tr h="184836">
                <a:tc gridSpan="3">
                  <a:txBody>
                    <a:bodyPr/>
                    <a:lstStyle/>
                    <a:p>
                      <a:pPr algn="ctr" fontAlgn="b"/>
                      <a:r>
                        <a:rPr lang="es-MX" sz="1100" b="1" u="none" strike="noStrike" dirty="0">
                          <a:effectLst/>
                        </a:rPr>
                        <a:t>Distribución del Uso del Suelo</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c hMerge="1">
                  <a:txBody>
                    <a:bodyPr/>
                    <a:lstStyle/>
                    <a:p>
                      <a:endParaRPr lang="es-MX"/>
                    </a:p>
                  </a:txBody>
                  <a:tcPr/>
                </a:tc>
                <a:tc hMerge="1">
                  <a:txBody>
                    <a:bodyPr/>
                    <a:lstStyle/>
                    <a:p>
                      <a:endParaRPr lang="es-MX"/>
                    </a:p>
                  </a:txBody>
                  <a:tcPr/>
                </a:tc>
              </a:tr>
              <a:tr h="184836">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Km 2</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a:t>
                      </a:r>
                      <a:endParaRPr lang="es-MX" sz="1100" b="1" i="0" u="none" strike="noStrike" dirty="0">
                        <a:solidFill>
                          <a:srgbClr val="000000"/>
                        </a:solidFill>
                        <a:effectLst/>
                        <a:latin typeface="Calibri" panose="020F0502020204030204" pitchFamily="34" charset="0"/>
                      </a:endParaRPr>
                    </a:p>
                  </a:txBody>
                  <a:tcPr marL="9525" marR="9525" marT="9525" marB="0" anchor="b"/>
                </a:tc>
              </a:tr>
              <a:tr h="184836">
                <a:tc>
                  <a:txBody>
                    <a:bodyPr/>
                    <a:lstStyle/>
                    <a:p>
                      <a:pPr algn="l" fontAlgn="b"/>
                      <a:r>
                        <a:rPr lang="es-MX" sz="1100" u="none" strike="noStrike" dirty="0">
                          <a:effectLst/>
                        </a:rPr>
                        <a:t>Zona Urbana</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1.25</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57.13</a:t>
                      </a:r>
                      <a:endParaRPr lang="es-MX" sz="1100" b="0" i="0" u="none" strike="noStrike" dirty="0">
                        <a:solidFill>
                          <a:srgbClr val="000000"/>
                        </a:solidFill>
                        <a:effectLst/>
                        <a:latin typeface="Calibri" panose="020F0502020204030204" pitchFamily="34" charset="0"/>
                      </a:endParaRPr>
                    </a:p>
                  </a:txBody>
                  <a:tcPr marL="9525" marR="9525" marT="9525" marB="0" anchor="b"/>
                </a:tc>
              </a:tr>
              <a:tr h="184836">
                <a:tc>
                  <a:txBody>
                    <a:bodyPr/>
                    <a:lstStyle/>
                    <a:p>
                      <a:pPr algn="l" fontAlgn="b"/>
                      <a:r>
                        <a:rPr lang="es-MX" sz="1100" u="none" strike="noStrike" dirty="0">
                          <a:effectLst/>
                        </a:rPr>
                        <a:t>Vegetación (Selva caducifolia)</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0.762</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34.83</a:t>
                      </a:r>
                      <a:endParaRPr lang="es-MX" sz="1100" b="0" i="0" u="none" strike="noStrike" dirty="0">
                        <a:solidFill>
                          <a:srgbClr val="000000"/>
                        </a:solidFill>
                        <a:effectLst/>
                        <a:latin typeface="Calibri" panose="020F0502020204030204" pitchFamily="34" charset="0"/>
                      </a:endParaRPr>
                    </a:p>
                  </a:txBody>
                  <a:tcPr marL="9525" marR="9525" marT="9525" marB="0" anchor="b"/>
                </a:tc>
              </a:tr>
              <a:tr h="184836">
                <a:tc>
                  <a:txBody>
                    <a:bodyPr/>
                    <a:lstStyle/>
                    <a:p>
                      <a:pPr algn="l" fontAlgn="b"/>
                      <a:r>
                        <a:rPr lang="es-MX" sz="1100" u="none" strike="noStrike" dirty="0">
                          <a:effectLst/>
                        </a:rPr>
                        <a:t>Asentamientos</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0.176</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8.04</a:t>
                      </a:r>
                      <a:endParaRPr lang="es-MX" sz="1100" b="0" i="0" u="none" strike="noStrike" dirty="0">
                        <a:solidFill>
                          <a:srgbClr val="000000"/>
                        </a:solidFill>
                        <a:effectLst/>
                        <a:latin typeface="Calibri" panose="020F0502020204030204" pitchFamily="34" charset="0"/>
                      </a:endParaRPr>
                    </a:p>
                  </a:txBody>
                  <a:tcPr marL="9525" marR="9525" marT="9525" marB="0" anchor="b"/>
                </a:tc>
              </a:tr>
              <a:tr h="184836">
                <a:tc>
                  <a:txBody>
                    <a:bodyPr/>
                    <a:lstStyle/>
                    <a:p>
                      <a:pPr algn="r" fontAlgn="b"/>
                      <a:r>
                        <a:rPr lang="es-MX" sz="1100" b="1" u="none" strike="noStrike" dirty="0">
                          <a:effectLst/>
                        </a:rPr>
                        <a:t>Total</a:t>
                      </a:r>
                      <a:endParaRPr lang="es-MX"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MX" sz="1100" b="1" u="none" strike="noStrike" dirty="0">
                          <a:effectLst/>
                        </a:rPr>
                        <a:t>2.188</a:t>
                      </a:r>
                      <a:endParaRPr lang="es-MX"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MX" sz="1100" b="1" u="none" strike="noStrike" dirty="0" smtClean="0">
                          <a:effectLst/>
                        </a:rPr>
                        <a:t>100.00</a:t>
                      </a:r>
                      <a:endParaRPr lang="es-MX" sz="1100" b="1" i="0" u="none" strike="noStrike" dirty="0">
                        <a:solidFill>
                          <a:srgbClr val="000000"/>
                        </a:solidFill>
                        <a:effectLst/>
                        <a:latin typeface="Arial" panose="020B0604020202020204" pitchFamily="34" charset="0"/>
                      </a:endParaRPr>
                    </a:p>
                  </a:txBody>
                  <a:tcPr marL="9525" marR="9525" marT="9525" marB="0" anchor="b"/>
                </a:tc>
              </a:tr>
            </a:tbl>
          </a:graphicData>
        </a:graphic>
      </p:graphicFrame>
      <p:sp>
        <p:nvSpPr>
          <p:cNvPr id="11" name="Rectángulo 10"/>
          <p:cNvSpPr/>
          <p:nvPr/>
        </p:nvSpPr>
        <p:spPr>
          <a:xfrm>
            <a:off x="2302079" y="958048"/>
            <a:ext cx="3249608" cy="338554"/>
          </a:xfrm>
          <a:prstGeom prst="rect">
            <a:avLst/>
          </a:prstGeom>
        </p:spPr>
        <p:txBody>
          <a:bodyPr wrap="none">
            <a:spAutoFit/>
          </a:bodyPr>
          <a:lstStyle/>
          <a:p>
            <a:r>
              <a:rPr lang="es-MX" sz="1600" b="1" dirty="0" smtClean="0">
                <a:latin typeface="Arial" panose="020B0604020202020204" pitchFamily="34" charset="0"/>
                <a:cs typeface="Arial" panose="020B0604020202020204" pitchFamily="34" charset="0"/>
              </a:rPr>
              <a:t>La microcuenca </a:t>
            </a:r>
            <a:r>
              <a:rPr lang="es-MX" sz="1600" b="1" dirty="0">
                <a:latin typeface="Arial" panose="020B0604020202020204" pitchFamily="34" charset="0"/>
                <a:cs typeface="Arial" panose="020B0604020202020204" pitchFamily="34" charset="0"/>
              </a:rPr>
              <a:t>Romeo Rincón</a:t>
            </a:r>
          </a:p>
        </p:txBody>
      </p:sp>
      <p:sp>
        <p:nvSpPr>
          <p:cNvPr id="12" name="CuadroTexto 11"/>
          <p:cNvSpPr txBox="1"/>
          <p:nvPr/>
        </p:nvSpPr>
        <p:spPr>
          <a:xfrm>
            <a:off x="5220072" y="5771334"/>
            <a:ext cx="1313180" cy="215444"/>
          </a:xfrm>
          <a:prstGeom prst="rect">
            <a:avLst/>
          </a:prstGeom>
          <a:noFill/>
        </p:spPr>
        <p:txBody>
          <a:bodyPr wrap="none" rtlCol="0">
            <a:spAutoFit/>
          </a:bodyPr>
          <a:lstStyle/>
          <a:p>
            <a:r>
              <a:rPr lang="es-MX" sz="800" dirty="0" smtClean="0"/>
              <a:t>(SIATL,2015;INEGI, 2015)</a:t>
            </a:r>
            <a:endParaRPr lang="es-MX" sz="800" dirty="0"/>
          </a:p>
        </p:txBody>
      </p:sp>
      <p:pic>
        <p:nvPicPr>
          <p:cNvPr id="10" name="Imagen 9"/>
          <p:cNvPicPr>
            <a:picLocks noChangeAspect="1"/>
          </p:cNvPicPr>
          <p:nvPr/>
        </p:nvPicPr>
        <p:blipFill>
          <a:blip r:embed="rId4"/>
          <a:stretch>
            <a:fillRect/>
          </a:stretch>
        </p:blipFill>
        <p:spPr>
          <a:xfrm>
            <a:off x="785717" y="1968693"/>
            <a:ext cx="3729952" cy="2433211"/>
          </a:xfrm>
          <a:prstGeom prst="rect">
            <a:avLst/>
          </a:prstGeom>
        </p:spPr>
      </p:pic>
      <p:pic>
        <p:nvPicPr>
          <p:cNvPr id="13" name="Imagen 12"/>
          <p:cNvPicPr>
            <a:picLocks noChangeAspect="1"/>
          </p:cNvPicPr>
          <p:nvPr/>
        </p:nvPicPr>
        <p:blipFill>
          <a:blip r:embed="rId5"/>
          <a:stretch>
            <a:fillRect/>
          </a:stretch>
        </p:blipFill>
        <p:spPr>
          <a:xfrm>
            <a:off x="1096045" y="4525476"/>
            <a:ext cx="3329940" cy="1485900"/>
          </a:xfrm>
          <a:prstGeom prst="rect">
            <a:avLst/>
          </a:prstGeom>
        </p:spPr>
      </p:pic>
      <p:sp>
        <p:nvSpPr>
          <p:cNvPr id="4" name="CuadroTexto 3"/>
          <p:cNvSpPr txBox="1"/>
          <p:nvPr/>
        </p:nvSpPr>
        <p:spPr>
          <a:xfrm>
            <a:off x="4627172" y="1432077"/>
            <a:ext cx="3517310" cy="1169551"/>
          </a:xfrm>
          <a:prstGeom prst="rect">
            <a:avLst/>
          </a:prstGeom>
          <a:noFill/>
        </p:spPr>
        <p:txBody>
          <a:bodyPr wrap="none" rtlCol="0">
            <a:spAutoFit/>
          </a:bodyPr>
          <a:lstStyle/>
          <a:p>
            <a:pPr algn="just"/>
            <a:r>
              <a:rPr lang="es-MX" sz="1400" dirty="0" smtClean="0">
                <a:latin typeface="Arial" panose="020B0604020202020204" pitchFamily="34" charset="0"/>
                <a:cs typeface="Arial" panose="020B0604020202020204" pitchFamily="34" charset="0"/>
              </a:rPr>
              <a:t>Nace en las faldas del Cerro </a:t>
            </a:r>
            <a:r>
              <a:rPr lang="es-MX" sz="1400" dirty="0" err="1" smtClean="0">
                <a:latin typeface="Arial" panose="020B0604020202020204" pitchFamily="34" charset="0"/>
                <a:cs typeface="Arial" panose="020B0604020202020204" pitchFamily="34" charset="0"/>
              </a:rPr>
              <a:t>Mactumatzá</a:t>
            </a:r>
            <a:r>
              <a:rPr lang="es-MX" sz="1400" dirty="0" smtClean="0">
                <a:latin typeface="Arial" panose="020B0604020202020204" pitchFamily="34" charset="0"/>
                <a:cs typeface="Arial" panose="020B0604020202020204" pitchFamily="34" charset="0"/>
              </a:rPr>
              <a:t> </a:t>
            </a:r>
          </a:p>
          <a:p>
            <a:pPr algn="just"/>
            <a:r>
              <a:rPr lang="es-MX" sz="1400" dirty="0" smtClean="0">
                <a:latin typeface="Arial" panose="020B0604020202020204" pitchFamily="34" charset="0"/>
                <a:cs typeface="Arial" panose="020B0604020202020204" pitchFamily="34" charset="0"/>
              </a:rPr>
              <a:t>(16°43’44.09” N y 93°08’28.41” O) y</a:t>
            </a:r>
          </a:p>
          <a:p>
            <a:pPr algn="just"/>
            <a:r>
              <a:rPr lang="es-MX" sz="1400" dirty="0" smtClean="0">
                <a:latin typeface="Arial" panose="020B0604020202020204" pitchFamily="34" charset="0"/>
                <a:cs typeface="Arial" panose="020B0604020202020204" pitchFamily="34" charset="0"/>
              </a:rPr>
              <a:t> desemboca sobre el Río Sabinal , en las </a:t>
            </a:r>
          </a:p>
          <a:p>
            <a:pPr algn="just"/>
            <a:r>
              <a:rPr lang="es-MX" sz="1400" dirty="0" smtClean="0">
                <a:latin typeface="Arial" panose="020B0604020202020204" pitchFamily="34" charset="0"/>
                <a:cs typeface="Arial" panose="020B0604020202020204" pitchFamily="34" charset="0"/>
              </a:rPr>
              <a:t>Inmediaciones Col. Moctezuma</a:t>
            </a:r>
          </a:p>
          <a:p>
            <a:pPr algn="just"/>
            <a:r>
              <a:rPr lang="es-MX" sz="1400" dirty="0" smtClean="0">
                <a:latin typeface="Arial" panose="020B0604020202020204" pitchFamily="34" charset="0"/>
                <a:cs typeface="Arial" panose="020B0604020202020204" pitchFamily="34" charset="0"/>
              </a:rPr>
              <a:t>( 16°45’31.27” N y 93°07’ 49.39”O).</a:t>
            </a:r>
            <a:endParaRPr lang="es-MX" sz="1400" dirty="0">
              <a:latin typeface="Arial" panose="020B0604020202020204" pitchFamily="34" charset="0"/>
              <a:cs typeface="Arial" panose="020B0604020202020204" pitchFamily="34" charset="0"/>
            </a:endParaRPr>
          </a:p>
        </p:txBody>
      </p:sp>
      <p:sp>
        <p:nvSpPr>
          <p:cNvPr id="5" name="CuadroTexto 4"/>
          <p:cNvSpPr txBox="1"/>
          <p:nvPr/>
        </p:nvSpPr>
        <p:spPr>
          <a:xfrm>
            <a:off x="3892548" y="1832187"/>
            <a:ext cx="360040" cy="369332"/>
          </a:xfrm>
          <a:prstGeom prst="rect">
            <a:avLst/>
          </a:prstGeom>
          <a:noFill/>
        </p:spPr>
        <p:txBody>
          <a:bodyPr wrap="square" rtlCol="0">
            <a:spAutoFit/>
          </a:bodyPr>
          <a:lstStyle/>
          <a:p>
            <a:r>
              <a:rPr lang="es-MX" dirty="0" smtClean="0">
                <a:solidFill>
                  <a:schemeClr val="bg1"/>
                </a:solidFill>
              </a:rPr>
              <a:t>N</a:t>
            </a:r>
            <a:endParaRPr lang="es-MX" dirty="0">
              <a:solidFill>
                <a:schemeClr val="bg1"/>
              </a:solidFill>
            </a:endParaRPr>
          </a:p>
        </p:txBody>
      </p:sp>
    </p:spTree>
    <p:extLst>
      <p:ext uri="{BB962C8B-B14F-4D97-AF65-F5344CB8AC3E}">
        <p14:creationId xmlns:p14="http://schemas.microsoft.com/office/powerpoint/2010/main" val="1290355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8" name="CuadroTexto 7"/>
          <p:cNvSpPr txBox="1"/>
          <p:nvPr/>
        </p:nvSpPr>
        <p:spPr>
          <a:xfrm>
            <a:off x="2183778" y="1152549"/>
            <a:ext cx="4995278" cy="338554"/>
          </a:xfrm>
          <a:prstGeom prst="rect">
            <a:avLst/>
          </a:prstGeom>
          <a:noFill/>
        </p:spPr>
        <p:txBody>
          <a:bodyPr wrap="none" rtlCol="0">
            <a:spAutoFit/>
          </a:bodyPr>
          <a:lstStyle/>
          <a:p>
            <a:r>
              <a:rPr lang="es-MX" sz="1600" b="1" dirty="0" smtClean="0">
                <a:latin typeface="Arial" panose="020B0604020202020204" pitchFamily="34" charset="0"/>
                <a:cs typeface="Arial" panose="020B0604020202020204" pitchFamily="34" charset="0"/>
              </a:rPr>
              <a:t>Asentamientos en la Microcuenca Romeo Rincón</a:t>
            </a:r>
            <a:endParaRPr lang="es-MX" sz="1600" b="1" dirty="0">
              <a:latin typeface="Arial" panose="020B0604020202020204" pitchFamily="34" charset="0"/>
              <a:cs typeface="Arial" panose="020B0604020202020204" pitchFamily="34" charset="0"/>
            </a:endParaRPr>
          </a:p>
        </p:txBody>
      </p:sp>
      <p:sp>
        <p:nvSpPr>
          <p:cNvPr id="9" name="CuadroTexto 8"/>
          <p:cNvSpPr txBox="1"/>
          <p:nvPr/>
        </p:nvSpPr>
        <p:spPr>
          <a:xfrm>
            <a:off x="4605251" y="1695796"/>
            <a:ext cx="565265" cy="1330037"/>
          </a:xfrm>
          <a:prstGeom prst="rect">
            <a:avLst/>
          </a:prstGeom>
          <a:noFill/>
        </p:spPr>
        <p:txBody>
          <a:bodyPr wrap="square" rtlCol="0">
            <a:spAutoFit/>
          </a:bodyPr>
          <a:lstStyle/>
          <a:p>
            <a:endParaRPr lang="es-MX" dirty="0"/>
          </a:p>
        </p:txBody>
      </p:sp>
      <p:graphicFrame>
        <p:nvGraphicFramePr>
          <p:cNvPr id="10" name="Tabla 9"/>
          <p:cNvGraphicFramePr>
            <a:graphicFrameLocks noGrp="1"/>
          </p:cNvGraphicFramePr>
          <p:nvPr>
            <p:extLst>
              <p:ext uri="{D42A27DB-BD31-4B8C-83A1-F6EECF244321}">
                <p14:modId xmlns:p14="http://schemas.microsoft.com/office/powerpoint/2010/main" val="435681082"/>
              </p:ext>
            </p:extLst>
          </p:nvPr>
        </p:nvGraphicFramePr>
        <p:xfrm>
          <a:off x="4021752" y="1783828"/>
          <a:ext cx="4083858" cy="4046860"/>
        </p:xfrm>
        <a:graphic>
          <a:graphicData uri="http://schemas.openxmlformats.org/drawingml/2006/table">
            <a:tbl>
              <a:tblPr>
                <a:tableStyleId>{327F97BB-C833-4FB7-BDE5-3F7075034690}</a:tableStyleId>
              </a:tblPr>
              <a:tblGrid>
                <a:gridCol w="646676"/>
                <a:gridCol w="2320196"/>
                <a:gridCol w="1116986"/>
              </a:tblGrid>
              <a:tr h="202343">
                <a:tc>
                  <a:txBody>
                    <a:bodyPr/>
                    <a:lstStyle/>
                    <a:p>
                      <a:pPr algn="ctr" fontAlgn="b"/>
                      <a:r>
                        <a:rPr lang="es-MX" sz="1000" b="1" u="none" strike="noStrike" dirty="0">
                          <a:effectLst/>
                          <a:latin typeface="Arial" panose="020B0604020202020204" pitchFamily="34" charset="0"/>
                          <a:cs typeface="Arial" panose="020B0604020202020204" pitchFamily="34" charset="0"/>
                        </a:rPr>
                        <a:t>No.</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c>
                  <a:txBody>
                    <a:bodyPr/>
                    <a:lstStyle/>
                    <a:p>
                      <a:pPr algn="l" fontAlgn="b"/>
                      <a:r>
                        <a:rPr lang="es-MX" sz="1000" b="1" u="none" strike="noStrike" dirty="0">
                          <a:effectLst/>
                          <a:latin typeface="Arial" panose="020B0604020202020204" pitchFamily="34" charset="0"/>
                          <a:cs typeface="Arial" panose="020B0604020202020204" pitchFamily="34" charset="0"/>
                        </a:rPr>
                        <a:t>Nombre del asentamiento</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c>
                  <a:txBody>
                    <a:bodyPr/>
                    <a:lstStyle/>
                    <a:p>
                      <a:pPr algn="ctr" fontAlgn="b"/>
                      <a:r>
                        <a:rPr lang="es-MX" sz="1000" b="1" u="none" strike="noStrike" dirty="0">
                          <a:effectLst/>
                          <a:latin typeface="Arial" panose="020B0604020202020204" pitchFamily="34" charset="0"/>
                          <a:cs typeface="Arial" panose="020B0604020202020204" pitchFamily="34" charset="0"/>
                        </a:rPr>
                        <a:t>Clave </a:t>
                      </a:r>
                      <a:r>
                        <a:rPr lang="es-MX" sz="1000" b="1" u="none" strike="noStrike" dirty="0" smtClean="0">
                          <a:effectLst/>
                          <a:latin typeface="Arial" panose="020B0604020202020204" pitchFamily="34" charset="0"/>
                          <a:cs typeface="Arial" panose="020B0604020202020204" pitchFamily="34" charset="0"/>
                        </a:rPr>
                        <a:t> AGEB</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r>
              <a:tr h="202343">
                <a:tc>
                  <a:txBody>
                    <a:bodyPr/>
                    <a:lstStyle/>
                    <a:p>
                      <a:pPr algn="ctr" fontAlgn="b"/>
                      <a:r>
                        <a:rPr lang="es-MX" sz="1000" u="none" strike="noStrike" dirty="0">
                          <a:effectLst/>
                        </a:rPr>
                        <a:t>1</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S/N</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71010001749</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2</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Colonia El Cocal</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71010001361</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3</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Colonia Ampliación Cocal</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71010001021</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4</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Colonia Lomas de Moctezuma</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71010001725</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5</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Colonia El Belén</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71010001035</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6</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Fraccionamiento Romeo Rincón</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71010001096</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7</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Fraccionamiento Zoque</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71010001321</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8</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Colonia Vista Hermosa</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71010001315</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9</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Fraccionamiento Las Lomas</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71010001162</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10</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S/N</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71010001419</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11</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Colonia Burocrática</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71010001057</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12</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Colonia Xamaipak Popular</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71010001319</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13</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Colonia Borges</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71010001355</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14</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Fraccionamiento Los Pinos</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71010001221</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15</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Col. ISSSTE</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71010001136</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16</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Colonia Xamaipak</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71010001317</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17</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Colonia La Lomita</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71010001164</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18</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S/N</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71010001425</a:t>
                      </a:r>
                      <a:endParaRPr lang="es-MX" sz="1000" b="0" i="0" u="none" strike="noStrike" dirty="0">
                        <a:solidFill>
                          <a:srgbClr val="000000"/>
                        </a:solidFill>
                        <a:effectLst/>
                        <a:latin typeface="Arial" panose="020B0604020202020204" pitchFamily="34" charset="0"/>
                      </a:endParaRPr>
                    </a:p>
                  </a:txBody>
                  <a:tcPr marL="9525" marR="9525" marT="9525" marB="0" anchor="b"/>
                </a:tc>
              </a:tr>
              <a:tr h="202343">
                <a:tc>
                  <a:txBody>
                    <a:bodyPr/>
                    <a:lstStyle/>
                    <a:p>
                      <a:pPr algn="ctr" fontAlgn="b"/>
                      <a:r>
                        <a:rPr lang="es-MX" sz="1000" u="none" strike="noStrike" dirty="0">
                          <a:effectLst/>
                        </a:rPr>
                        <a:t>19</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s-MX" sz="1000" u="none" strike="noStrike" dirty="0">
                          <a:effectLst/>
                        </a:rPr>
                        <a:t>Colonia Moctezuma</a:t>
                      </a:r>
                      <a:endParaRPr lang="es-MX"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MX" sz="1000" u="none" strike="noStrike" dirty="0">
                          <a:effectLst/>
                        </a:rPr>
                        <a:t>71010001187</a:t>
                      </a:r>
                      <a:endParaRPr lang="es-MX" sz="1000" b="0" i="0" u="none" strike="noStrike" dirty="0">
                        <a:solidFill>
                          <a:srgbClr val="000000"/>
                        </a:solidFill>
                        <a:effectLst/>
                        <a:latin typeface="Arial" panose="020B0604020202020204" pitchFamily="34" charset="0"/>
                      </a:endParaRPr>
                    </a:p>
                  </a:txBody>
                  <a:tcPr marL="9525" marR="9525" marT="9525" marB="0" anchor="b"/>
                </a:tc>
              </a:tr>
            </a:tbl>
          </a:graphicData>
        </a:graphic>
      </p:graphicFrame>
      <p:sp>
        <p:nvSpPr>
          <p:cNvPr id="11" name="CuadroTexto 10"/>
          <p:cNvSpPr txBox="1"/>
          <p:nvPr/>
        </p:nvSpPr>
        <p:spPr>
          <a:xfrm>
            <a:off x="1381971" y="5814190"/>
            <a:ext cx="1949016" cy="430887"/>
          </a:xfrm>
          <a:prstGeom prst="rect">
            <a:avLst/>
          </a:prstGeom>
          <a:noFill/>
        </p:spPr>
        <p:txBody>
          <a:bodyPr wrap="square" rtlCol="0">
            <a:spAutoFit/>
          </a:bodyPr>
          <a:lstStyle/>
          <a:p>
            <a:pPr algn="ctr"/>
            <a:r>
              <a:rPr lang="es-MX" sz="1200" dirty="0" smtClean="0"/>
              <a:t>Mapa de AGEB´s</a:t>
            </a:r>
          </a:p>
          <a:p>
            <a:pPr algn="ctr"/>
            <a:r>
              <a:rPr lang="es-MX" sz="1000" dirty="0" smtClean="0"/>
              <a:t>(INEGI,2015)</a:t>
            </a:r>
            <a:endParaRPr lang="es-MX" sz="1000" dirty="0"/>
          </a:p>
        </p:txBody>
      </p:sp>
      <p:pic>
        <p:nvPicPr>
          <p:cNvPr id="7" name="Imagen 6"/>
          <p:cNvPicPr>
            <a:picLocks noChangeAspect="1"/>
          </p:cNvPicPr>
          <p:nvPr/>
        </p:nvPicPr>
        <p:blipFill>
          <a:blip r:embed="rId4"/>
          <a:stretch>
            <a:fillRect/>
          </a:stretch>
        </p:blipFill>
        <p:spPr>
          <a:xfrm>
            <a:off x="1278249" y="1644352"/>
            <a:ext cx="2156460" cy="3863340"/>
          </a:xfrm>
          <a:prstGeom prst="rect">
            <a:avLst/>
          </a:prstGeom>
        </p:spPr>
      </p:pic>
    </p:spTree>
    <p:extLst>
      <p:ext uri="{BB962C8B-B14F-4D97-AF65-F5344CB8AC3E}">
        <p14:creationId xmlns:p14="http://schemas.microsoft.com/office/powerpoint/2010/main" val="3688534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grpSp>
        <p:nvGrpSpPr>
          <p:cNvPr id="4" name="Grupo 3"/>
          <p:cNvGrpSpPr/>
          <p:nvPr/>
        </p:nvGrpSpPr>
        <p:grpSpPr>
          <a:xfrm>
            <a:off x="976145" y="1988840"/>
            <a:ext cx="2026931" cy="3673682"/>
            <a:chOff x="422910" y="474345"/>
            <a:chExt cx="2970341" cy="5652135"/>
          </a:xfrm>
        </p:grpSpPr>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saturation sat="56000"/>
                      </a14:imgEffect>
                    </a14:imgLayer>
                  </a14:imgProps>
                </a:ext>
              </a:extLst>
            </a:blip>
            <a:stretch>
              <a:fillRect/>
            </a:stretch>
          </p:blipFill>
          <p:spPr>
            <a:xfrm>
              <a:off x="422910" y="474345"/>
              <a:ext cx="2970341" cy="5652135"/>
            </a:xfrm>
            <a:prstGeom prst="rect">
              <a:avLst/>
            </a:prstGeom>
          </p:spPr>
        </p:pic>
        <p:sp>
          <p:nvSpPr>
            <p:cNvPr id="6" name="Forma libre 5"/>
            <p:cNvSpPr/>
            <p:nvPr/>
          </p:nvSpPr>
          <p:spPr>
            <a:xfrm>
              <a:off x="561278" y="1744507"/>
              <a:ext cx="933120" cy="2009738"/>
            </a:xfrm>
            <a:custGeom>
              <a:avLst/>
              <a:gdLst>
                <a:gd name="connsiteX0" fmla="*/ 44970 w 3882452"/>
                <a:gd name="connsiteY0" fmla="*/ 6865495 h 7181004"/>
                <a:gd name="connsiteX1" fmla="*/ 89941 w 3882452"/>
                <a:gd name="connsiteY1" fmla="*/ 6790544 h 7181004"/>
                <a:gd name="connsiteX2" fmla="*/ 179882 w 3882452"/>
                <a:gd name="connsiteY2" fmla="*/ 6760564 h 7181004"/>
                <a:gd name="connsiteX3" fmla="*/ 269823 w 3882452"/>
                <a:gd name="connsiteY3" fmla="*/ 6730584 h 7181004"/>
                <a:gd name="connsiteX4" fmla="*/ 389744 w 3882452"/>
                <a:gd name="connsiteY4" fmla="*/ 6700603 h 7181004"/>
                <a:gd name="connsiteX5" fmla="*/ 479685 w 3882452"/>
                <a:gd name="connsiteY5" fmla="*/ 6670623 h 7181004"/>
                <a:gd name="connsiteX6" fmla="*/ 629587 w 3882452"/>
                <a:gd name="connsiteY6" fmla="*/ 6625653 h 7181004"/>
                <a:gd name="connsiteX7" fmla="*/ 674557 w 3882452"/>
                <a:gd name="connsiteY7" fmla="*/ 6610662 h 7181004"/>
                <a:gd name="connsiteX8" fmla="*/ 719528 w 3882452"/>
                <a:gd name="connsiteY8" fmla="*/ 6595672 h 7181004"/>
                <a:gd name="connsiteX9" fmla="*/ 764498 w 3882452"/>
                <a:gd name="connsiteY9" fmla="*/ 6565692 h 7181004"/>
                <a:gd name="connsiteX10" fmla="*/ 839449 w 3882452"/>
                <a:gd name="connsiteY10" fmla="*/ 6430781 h 7181004"/>
                <a:gd name="connsiteX11" fmla="*/ 869429 w 3882452"/>
                <a:gd name="connsiteY11" fmla="*/ 6385810 h 7181004"/>
                <a:gd name="connsiteX12" fmla="*/ 914400 w 3882452"/>
                <a:gd name="connsiteY12" fmla="*/ 6265889 h 7181004"/>
                <a:gd name="connsiteX13" fmla="*/ 944380 w 3882452"/>
                <a:gd name="connsiteY13" fmla="*/ 6175948 h 7181004"/>
                <a:gd name="connsiteX14" fmla="*/ 959370 w 3882452"/>
                <a:gd name="connsiteY14" fmla="*/ 6130977 h 7181004"/>
                <a:gd name="connsiteX15" fmla="*/ 989351 w 3882452"/>
                <a:gd name="connsiteY15" fmla="*/ 6100997 h 7181004"/>
                <a:gd name="connsiteX16" fmla="*/ 1019331 w 3882452"/>
                <a:gd name="connsiteY16" fmla="*/ 6056026 h 7181004"/>
                <a:gd name="connsiteX17" fmla="*/ 1064302 w 3882452"/>
                <a:gd name="connsiteY17" fmla="*/ 6026046 h 7181004"/>
                <a:gd name="connsiteX18" fmla="*/ 1139252 w 3882452"/>
                <a:gd name="connsiteY18" fmla="*/ 5951095 h 7181004"/>
                <a:gd name="connsiteX19" fmla="*/ 1169233 w 3882452"/>
                <a:gd name="connsiteY19" fmla="*/ 5921115 h 7181004"/>
                <a:gd name="connsiteX20" fmla="*/ 1214203 w 3882452"/>
                <a:gd name="connsiteY20" fmla="*/ 5876144 h 7181004"/>
                <a:gd name="connsiteX21" fmla="*/ 1304144 w 3882452"/>
                <a:gd name="connsiteY21" fmla="*/ 5816184 h 7181004"/>
                <a:gd name="connsiteX22" fmla="*/ 1379095 w 3882452"/>
                <a:gd name="connsiteY22" fmla="*/ 5771213 h 7181004"/>
                <a:gd name="connsiteX23" fmla="*/ 1424066 w 3882452"/>
                <a:gd name="connsiteY23" fmla="*/ 5726243 h 7181004"/>
                <a:gd name="connsiteX24" fmla="*/ 1469036 w 3882452"/>
                <a:gd name="connsiteY24" fmla="*/ 5696262 h 7181004"/>
                <a:gd name="connsiteX25" fmla="*/ 1484026 w 3882452"/>
                <a:gd name="connsiteY25" fmla="*/ 5651292 h 7181004"/>
                <a:gd name="connsiteX26" fmla="*/ 1514007 w 3882452"/>
                <a:gd name="connsiteY26" fmla="*/ 5621312 h 7181004"/>
                <a:gd name="connsiteX27" fmla="*/ 1543987 w 3882452"/>
                <a:gd name="connsiteY27" fmla="*/ 5501390 h 7181004"/>
                <a:gd name="connsiteX28" fmla="*/ 1573967 w 3882452"/>
                <a:gd name="connsiteY28" fmla="*/ 5381469 h 7181004"/>
                <a:gd name="connsiteX29" fmla="*/ 1633928 w 3882452"/>
                <a:gd name="connsiteY29" fmla="*/ 5261548 h 7181004"/>
                <a:gd name="connsiteX30" fmla="*/ 1693888 w 3882452"/>
                <a:gd name="connsiteY30" fmla="*/ 5141626 h 7181004"/>
                <a:gd name="connsiteX31" fmla="*/ 1723869 w 3882452"/>
                <a:gd name="connsiteY31" fmla="*/ 5006715 h 7181004"/>
                <a:gd name="connsiteX32" fmla="*/ 1738859 w 3882452"/>
                <a:gd name="connsiteY32" fmla="*/ 4961744 h 7181004"/>
                <a:gd name="connsiteX33" fmla="*/ 1753849 w 3882452"/>
                <a:gd name="connsiteY33" fmla="*/ 4901784 h 7181004"/>
                <a:gd name="connsiteX34" fmla="*/ 1783829 w 3882452"/>
                <a:gd name="connsiteY34" fmla="*/ 4856813 h 7181004"/>
                <a:gd name="connsiteX35" fmla="*/ 1798820 w 3882452"/>
                <a:gd name="connsiteY35" fmla="*/ 4661941 h 7181004"/>
                <a:gd name="connsiteX36" fmla="*/ 1813810 w 3882452"/>
                <a:gd name="connsiteY36" fmla="*/ 4586990 h 7181004"/>
                <a:gd name="connsiteX37" fmla="*/ 1858780 w 3882452"/>
                <a:gd name="connsiteY37" fmla="*/ 4542020 h 7181004"/>
                <a:gd name="connsiteX38" fmla="*/ 1888761 w 3882452"/>
                <a:gd name="connsiteY38" fmla="*/ 4497049 h 7181004"/>
                <a:gd name="connsiteX39" fmla="*/ 1873770 w 3882452"/>
                <a:gd name="connsiteY39" fmla="*/ 4302177 h 7181004"/>
                <a:gd name="connsiteX40" fmla="*/ 1858780 w 3882452"/>
                <a:gd name="connsiteY40" fmla="*/ 4227226 h 7181004"/>
                <a:gd name="connsiteX41" fmla="*/ 1798820 w 3882452"/>
                <a:gd name="connsiteY41" fmla="*/ 4137285 h 7181004"/>
                <a:gd name="connsiteX42" fmla="*/ 1768839 w 3882452"/>
                <a:gd name="connsiteY42" fmla="*/ 3762531 h 7181004"/>
                <a:gd name="connsiteX43" fmla="*/ 1753849 w 3882452"/>
                <a:gd name="connsiteY43" fmla="*/ 3717561 h 7181004"/>
                <a:gd name="connsiteX44" fmla="*/ 1753849 w 3882452"/>
                <a:gd name="connsiteY44" fmla="*/ 3357797 h 7181004"/>
                <a:gd name="connsiteX45" fmla="*/ 1783829 w 3882452"/>
                <a:gd name="connsiteY45" fmla="*/ 3267856 h 7181004"/>
                <a:gd name="connsiteX46" fmla="*/ 1813810 w 3882452"/>
                <a:gd name="connsiteY46" fmla="*/ 3222885 h 7181004"/>
                <a:gd name="connsiteX47" fmla="*/ 1873770 w 3882452"/>
                <a:gd name="connsiteY47" fmla="*/ 3102964 h 7181004"/>
                <a:gd name="connsiteX48" fmla="*/ 1918741 w 3882452"/>
                <a:gd name="connsiteY48" fmla="*/ 3013023 h 7181004"/>
                <a:gd name="connsiteX49" fmla="*/ 1903751 w 3882452"/>
                <a:gd name="connsiteY49" fmla="*/ 2698230 h 7181004"/>
                <a:gd name="connsiteX50" fmla="*/ 1873770 w 3882452"/>
                <a:gd name="connsiteY50" fmla="*/ 2653259 h 7181004"/>
                <a:gd name="connsiteX51" fmla="*/ 1888761 w 3882452"/>
                <a:gd name="connsiteY51" fmla="*/ 2443397 h 7181004"/>
                <a:gd name="connsiteX52" fmla="*/ 2068643 w 3882452"/>
                <a:gd name="connsiteY52" fmla="*/ 2353456 h 7181004"/>
                <a:gd name="connsiteX53" fmla="*/ 2113613 w 3882452"/>
                <a:gd name="connsiteY53" fmla="*/ 2338466 h 7181004"/>
                <a:gd name="connsiteX54" fmla="*/ 2608288 w 3882452"/>
                <a:gd name="connsiteY54" fmla="*/ 2308485 h 7181004"/>
                <a:gd name="connsiteX55" fmla="*/ 2653259 w 3882452"/>
                <a:gd name="connsiteY55" fmla="*/ 2293495 h 7181004"/>
                <a:gd name="connsiteX56" fmla="*/ 2743200 w 3882452"/>
                <a:gd name="connsiteY56" fmla="*/ 2233535 h 7181004"/>
                <a:gd name="connsiteX57" fmla="*/ 2758190 w 3882452"/>
                <a:gd name="connsiteY57" fmla="*/ 1618938 h 7181004"/>
                <a:gd name="connsiteX58" fmla="*/ 2713220 w 3882452"/>
                <a:gd name="connsiteY58" fmla="*/ 1603948 h 7181004"/>
                <a:gd name="connsiteX59" fmla="*/ 2698229 w 3882452"/>
                <a:gd name="connsiteY59" fmla="*/ 1558977 h 7181004"/>
                <a:gd name="connsiteX60" fmla="*/ 2623279 w 3882452"/>
                <a:gd name="connsiteY60" fmla="*/ 1454046 h 7181004"/>
                <a:gd name="connsiteX61" fmla="*/ 2578308 w 3882452"/>
                <a:gd name="connsiteY61" fmla="*/ 1274164 h 7181004"/>
                <a:gd name="connsiteX62" fmla="*/ 2563318 w 3882452"/>
                <a:gd name="connsiteY62" fmla="*/ 1229194 h 7181004"/>
                <a:gd name="connsiteX63" fmla="*/ 2548328 w 3882452"/>
                <a:gd name="connsiteY63" fmla="*/ 1139253 h 7181004"/>
                <a:gd name="connsiteX64" fmla="*/ 2518348 w 3882452"/>
                <a:gd name="connsiteY64" fmla="*/ 929390 h 7181004"/>
                <a:gd name="connsiteX65" fmla="*/ 2533338 w 3882452"/>
                <a:gd name="connsiteY65" fmla="*/ 869430 h 7181004"/>
                <a:gd name="connsiteX66" fmla="*/ 2608288 w 3882452"/>
                <a:gd name="connsiteY66" fmla="*/ 809469 h 7181004"/>
                <a:gd name="connsiteX67" fmla="*/ 2653259 w 3882452"/>
                <a:gd name="connsiteY67" fmla="*/ 734518 h 7181004"/>
                <a:gd name="connsiteX68" fmla="*/ 2698229 w 3882452"/>
                <a:gd name="connsiteY68" fmla="*/ 719528 h 7181004"/>
                <a:gd name="connsiteX69" fmla="*/ 2833141 w 3882452"/>
                <a:gd name="connsiteY69" fmla="*/ 644577 h 7181004"/>
                <a:gd name="connsiteX70" fmla="*/ 2938072 w 3882452"/>
                <a:gd name="connsiteY70" fmla="*/ 614597 h 7181004"/>
                <a:gd name="connsiteX71" fmla="*/ 3072984 w 3882452"/>
                <a:gd name="connsiteY71" fmla="*/ 554636 h 7181004"/>
                <a:gd name="connsiteX72" fmla="*/ 3117954 w 3882452"/>
                <a:gd name="connsiteY72" fmla="*/ 539646 h 7181004"/>
                <a:gd name="connsiteX73" fmla="*/ 3132944 w 3882452"/>
                <a:gd name="connsiteY73" fmla="*/ 479685 h 7181004"/>
                <a:gd name="connsiteX74" fmla="*/ 3147934 w 3882452"/>
                <a:gd name="connsiteY74" fmla="*/ 434715 h 7181004"/>
                <a:gd name="connsiteX75" fmla="*/ 3192905 w 3882452"/>
                <a:gd name="connsiteY75" fmla="*/ 119922 h 7181004"/>
                <a:gd name="connsiteX76" fmla="*/ 3252866 w 3882452"/>
                <a:gd name="connsiteY76" fmla="*/ 89941 h 7181004"/>
                <a:gd name="connsiteX77" fmla="*/ 3297836 w 3882452"/>
                <a:gd name="connsiteY77" fmla="*/ 14990 h 7181004"/>
                <a:gd name="connsiteX78" fmla="*/ 3342807 w 3882452"/>
                <a:gd name="connsiteY78" fmla="*/ 0 h 7181004"/>
                <a:gd name="connsiteX79" fmla="*/ 3477718 w 3882452"/>
                <a:gd name="connsiteY79" fmla="*/ 14990 h 7181004"/>
                <a:gd name="connsiteX80" fmla="*/ 3507698 w 3882452"/>
                <a:gd name="connsiteY80" fmla="*/ 44971 h 7181004"/>
                <a:gd name="connsiteX81" fmla="*/ 3552669 w 3882452"/>
                <a:gd name="connsiteY81" fmla="*/ 104931 h 7181004"/>
                <a:gd name="connsiteX82" fmla="*/ 3627620 w 3882452"/>
                <a:gd name="connsiteY82" fmla="*/ 164892 h 7181004"/>
                <a:gd name="connsiteX83" fmla="*/ 3717561 w 3882452"/>
                <a:gd name="connsiteY83" fmla="*/ 269823 h 7181004"/>
                <a:gd name="connsiteX84" fmla="*/ 3747541 w 3882452"/>
                <a:gd name="connsiteY84" fmla="*/ 314794 h 7181004"/>
                <a:gd name="connsiteX85" fmla="*/ 3762531 w 3882452"/>
                <a:gd name="connsiteY85" fmla="*/ 374754 h 7181004"/>
                <a:gd name="connsiteX86" fmla="*/ 3792511 w 3882452"/>
                <a:gd name="connsiteY86" fmla="*/ 404735 h 7181004"/>
                <a:gd name="connsiteX87" fmla="*/ 3822492 w 3882452"/>
                <a:gd name="connsiteY87" fmla="*/ 494676 h 7181004"/>
                <a:gd name="connsiteX88" fmla="*/ 3882452 w 3882452"/>
                <a:gd name="connsiteY88" fmla="*/ 584617 h 7181004"/>
                <a:gd name="connsiteX89" fmla="*/ 3867462 w 3882452"/>
                <a:gd name="connsiteY89" fmla="*/ 884420 h 7181004"/>
                <a:gd name="connsiteX90" fmla="*/ 3837482 w 3882452"/>
                <a:gd name="connsiteY90" fmla="*/ 944381 h 7181004"/>
                <a:gd name="connsiteX91" fmla="*/ 3792511 w 3882452"/>
                <a:gd name="connsiteY91" fmla="*/ 1034322 h 7181004"/>
                <a:gd name="connsiteX92" fmla="*/ 3762531 w 3882452"/>
                <a:gd name="connsiteY92" fmla="*/ 1379095 h 7181004"/>
                <a:gd name="connsiteX93" fmla="*/ 3732551 w 3882452"/>
                <a:gd name="connsiteY93" fmla="*/ 1484026 h 7181004"/>
                <a:gd name="connsiteX94" fmla="*/ 3717561 w 3882452"/>
                <a:gd name="connsiteY94" fmla="*/ 2788171 h 7181004"/>
                <a:gd name="connsiteX95" fmla="*/ 3687580 w 3882452"/>
                <a:gd name="connsiteY95" fmla="*/ 2878112 h 7181004"/>
                <a:gd name="connsiteX96" fmla="*/ 3657600 w 3882452"/>
                <a:gd name="connsiteY96" fmla="*/ 3013023 h 7181004"/>
                <a:gd name="connsiteX97" fmla="*/ 3642610 w 3882452"/>
                <a:gd name="connsiteY97" fmla="*/ 3102964 h 7181004"/>
                <a:gd name="connsiteX98" fmla="*/ 3672590 w 3882452"/>
                <a:gd name="connsiteY98" fmla="*/ 3912433 h 7181004"/>
                <a:gd name="connsiteX99" fmla="*/ 3642610 w 3882452"/>
                <a:gd name="connsiteY99" fmla="*/ 4092315 h 7181004"/>
                <a:gd name="connsiteX100" fmla="*/ 3627620 w 3882452"/>
                <a:gd name="connsiteY100" fmla="*/ 4137285 h 7181004"/>
                <a:gd name="connsiteX101" fmla="*/ 3597639 w 3882452"/>
                <a:gd name="connsiteY101" fmla="*/ 4167266 h 7181004"/>
                <a:gd name="connsiteX102" fmla="*/ 3582649 w 3882452"/>
                <a:gd name="connsiteY102" fmla="*/ 4212236 h 7181004"/>
                <a:gd name="connsiteX103" fmla="*/ 3567659 w 3882452"/>
                <a:gd name="connsiteY103" fmla="*/ 4302177 h 7181004"/>
                <a:gd name="connsiteX104" fmla="*/ 3507698 w 3882452"/>
                <a:gd name="connsiteY104" fmla="*/ 4392118 h 7181004"/>
                <a:gd name="connsiteX105" fmla="*/ 3447738 w 3882452"/>
                <a:gd name="connsiteY105" fmla="*/ 4482059 h 7181004"/>
                <a:gd name="connsiteX106" fmla="*/ 3402767 w 3882452"/>
                <a:gd name="connsiteY106" fmla="*/ 4557010 h 7181004"/>
                <a:gd name="connsiteX107" fmla="*/ 3357797 w 3882452"/>
                <a:gd name="connsiteY107" fmla="*/ 4751882 h 7181004"/>
                <a:gd name="connsiteX108" fmla="*/ 3327816 w 3882452"/>
                <a:gd name="connsiteY108" fmla="*/ 4796853 h 7181004"/>
                <a:gd name="connsiteX109" fmla="*/ 3282846 w 3882452"/>
                <a:gd name="connsiteY109" fmla="*/ 4901784 h 7181004"/>
                <a:gd name="connsiteX110" fmla="*/ 3267856 w 3882452"/>
                <a:gd name="connsiteY110" fmla="*/ 4946754 h 7181004"/>
                <a:gd name="connsiteX111" fmla="*/ 3192905 w 3882452"/>
                <a:gd name="connsiteY111" fmla="*/ 5021705 h 7181004"/>
                <a:gd name="connsiteX112" fmla="*/ 3117954 w 3882452"/>
                <a:gd name="connsiteY112" fmla="*/ 5126636 h 7181004"/>
                <a:gd name="connsiteX113" fmla="*/ 3102964 w 3882452"/>
                <a:gd name="connsiteY113" fmla="*/ 5171607 h 7181004"/>
                <a:gd name="connsiteX114" fmla="*/ 3072984 w 3882452"/>
                <a:gd name="connsiteY114" fmla="*/ 5216577 h 7181004"/>
                <a:gd name="connsiteX115" fmla="*/ 3057993 w 3882452"/>
                <a:gd name="connsiteY115" fmla="*/ 5261548 h 7181004"/>
                <a:gd name="connsiteX116" fmla="*/ 3028013 w 3882452"/>
                <a:gd name="connsiteY116" fmla="*/ 5336499 h 7181004"/>
                <a:gd name="connsiteX117" fmla="*/ 2998033 w 3882452"/>
                <a:gd name="connsiteY117" fmla="*/ 5486400 h 7181004"/>
                <a:gd name="connsiteX118" fmla="*/ 2968052 w 3882452"/>
                <a:gd name="connsiteY118" fmla="*/ 5516381 h 7181004"/>
                <a:gd name="connsiteX119" fmla="*/ 2908092 w 3882452"/>
                <a:gd name="connsiteY119" fmla="*/ 5591331 h 7181004"/>
                <a:gd name="connsiteX120" fmla="*/ 2818151 w 3882452"/>
                <a:gd name="connsiteY120" fmla="*/ 5621312 h 7181004"/>
                <a:gd name="connsiteX121" fmla="*/ 2698229 w 3882452"/>
                <a:gd name="connsiteY121" fmla="*/ 5681272 h 7181004"/>
                <a:gd name="connsiteX122" fmla="*/ 2638269 w 3882452"/>
                <a:gd name="connsiteY122" fmla="*/ 5756223 h 7181004"/>
                <a:gd name="connsiteX123" fmla="*/ 2548328 w 3882452"/>
                <a:gd name="connsiteY123" fmla="*/ 5816184 h 7181004"/>
                <a:gd name="connsiteX124" fmla="*/ 2533338 w 3882452"/>
                <a:gd name="connsiteY124" fmla="*/ 5876144 h 7181004"/>
                <a:gd name="connsiteX125" fmla="*/ 2518348 w 3882452"/>
                <a:gd name="connsiteY125" fmla="*/ 5951095 h 7181004"/>
                <a:gd name="connsiteX126" fmla="*/ 2488367 w 3882452"/>
                <a:gd name="connsiteY126" fmla="*/ 5981076 h 7181004"/>
                <a:gd name="connsiteX127" fmla="*/ 2458387 w 3882452"/>
                <a:gd name="connsiteY127" fmla="*/ 6026046 h 7181004"/>
                <a:gd name="connsiteX128" fmla="*/ 2413416 w 3882452"/>
                <a:gd name="connsiteY128" fmla="*/ 6071017 h 7181004"/>
                <a:gd name="connsiteX129" fmla="*/ 2323475 w 3882452"/>
                <a:gd name="connsiteY129" fmla="*/ 6130977 h 7181004"/>
                <a:gd name="connsiteX130" fmla="*/ 2293495 w 3882452"/>
                <a:gd name="connsiteY130" fmla="*/ 6175948 h 7181004"/>
                <a:gd name="connsiteX131" fmla="*/ 2173574 w 3882452"/>
                <a:gd name="connsiteY131" fmla="*/ 6310859 h 7181004"/>
                <a:gd name="connsiteX132" fmla="*/ 2113613 w 3882452"/>
                <a:gd name="connsiteY132" fmla="*/ 6370820 h 7181004"/>
                <a:gd name="connsiteX133" fmla="*/ 2083633 w 3882452"/>
                <a:gd name="connsiteY133" fmla="*/ 6415790 h 7181004"/>
                <a:gd name="connsiteX134" fmla="*/ 2038662 w 3882452"/>
                <a:gd name="connsiteY134" fmla="*/ 6460761 h 7181004"/>
                <a:gd name="connsiteX135" fmla="*/ 1993692 w 3882452"/>
                <a:gd name="connsiteY135" fmla="*/ 6535712 h 7181004"/>
                <a:gd name="connsiteX136" fmla="*/ 1933731 w 3882452"/>
                <a:gd name="connsiteY136" fmla="*/ 6625653 h 7181004"/>
                <a:gd name="connsiteX137" fmla="*/ 1888761 w 3882452"/>
                <a:gd name="connsiteY137" fmla="*/ 6670623 h 7181004"/>
                <a:gd name="connsiteX138" fmla="*/ 1858780 w 3882452"/>
                <a:gd name="connsiteY138" fmla="*/ 6715594 h 7181004"/>
                <a:gd name="connsiteX139" fmla="*/ 1678898 w 3882452"/>
                <a:gd name="connsiteY139" fmla="*/ 6805535 h 7181004"/>
                <a:gd name="connsiteX140" fmla="*/ 1588957 w 3882452"/>
                <a:gd name="connsiteY140" fmla="*/ 6835515 h 7181004"/>
                <a:gd name="connsiteX141" fmla="*/ 1528997 w 3882452"/>
                <a:gd name="connsiteY141" fmla="*/ 6850505 h 7181004"/>
                <a:gd name="connsiteX142" fmla="*/ 1469036 w 3882452"/>
                <a:gd name="connsiteY142" fmla="*/ 6910466 h 7181004"/>
                <a:gd name="connsiteX143" fmla="*/ 1424066 w 3882452"/>
                <a:gd name="connsiteY143" fmla="*/ 6955436 h 7181004"/>
                <a:gd name="connsiteX144" fmla="*/ 1394085 w 3882452"/>
                <a:gd name="connsiteY144" fmla="*/ 7000407 h 7181004"/>
                <a:gd name="connsiteX145" fmla="*/ 1259174 w 3882452"/>
                <a:gd name="connsiteY145" fmla="*/ 7060367 h 7181004"/>
                <a:gd name="connsiteX146" fmla="*/ 1094282 w 3882452"/>
                <a:gd name="connsiteY146" fmla="*/ 7090348 h 7181004"/>
                <a:gd name="connsiteX147" fmla="*/ 959370 w 3882452"/>
                <a:gd name="connsiteY147" fmla="*/ 7105338 h 7181004"/>
                <a:gd name="connsiteX148" fmla="*/ 869429 w 3882452"/>
                <a:gd name="connsiteY148" fmla="*/ 7135318 h 7181004"/>
                <a:gd name="connsiteX149" fmla="*/ 824459 w 3882452"/>
                <a:gd name="connsiteY149" fmla="*/ 7150308 h 7181004"/>
                <a:gd name="connsiteX150" fmla="*/ 794479 w 3882452"/>
                <a:gd name="connsiteY150" fmla="*/ 7180289 h 7181004"/>
                <a:gd name="connsiteX151" fmla="*/ 629587 w 3882452"/>
                <a:gd name="connsiteY151" fmla="*/ 7165299 h 7181004"/>
                <a:gd name="connsiteX152" fmla="*/ 314793 w 3882452"/>
                <a:gd name="connsiteY152" fmla="*/ 7150308 h 7181004"/>
                <a:gd name="connsiteX153" fmla="*/ 194872 w 3882452"/>
                <a:gd name="connsiteY153" fmla="*/ 7105338 h 7181004"/>
                <a:gd name="connsiteX154" fmla="*/ 104931 w 3882452"/>
                <a:gd name="connsiteY154" fmla="*/ 7090348 h 7181004"/>
                <a:gd name="connsiteX155" fmla="*/ 74951 w 3882452"/>
                <a:gd name="connsiteY155" fmla="*/ 7030387 h 7181004"/>
                <a:gd name="connsiteX156" fmla="*/ 0 w 3882452"/>
                <a:gd name="connsiteY156" fmla="*/ 7015397 h 718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3882452" h="7181004">
                  <a:moveTo>
                    <a:pt x="44970" y="6865495"/>
                  </a:moveTo>
                  <a:cubicBezTo>
                    <a:pt x="59960" y="6840511"/>
                    <a:pt x="66943" y="6808432"/>
                    <a:pt x="89941" y="6790544"/>
                  </a:cubicBezTo>
                  <a:cubicBezTo>
                    <a:pt x="114886" y="6771142"/>
                    <a:pt x="149902" y="6770557"/>
                    <a:pt x="179882" y="6760564"/>
                  </a:cubicBezTo>
                  <a:lnTo>
                    <a:pt x="269823" y="6730584"/>
                  </a:lnTo>
                  <a:cubicBezTo>
                    <a:pt x="309797" y="6720590"/>
                    <a:pt x="350654" y="6713633"/>
                    <a:pt x="389744" y="6700603"/>
                  </a:cubicBezTo>
                  <a:cubicBezTo>
                    <a:pt x="419724" y="6690610"/>
                    <a:pt x="449027" y="6678287"/>
                    <a:pt x="479685" y="6670623"/>
                  </a:cubicBezTo>
                  <a:cubicBezTo>
                    <a:pt x="570297" y="6647970"/>
                    <a:pt x="520112" y="6662145"/>
                    <a:pt x="629587" y="6625653"/>
                  </a:cubicBezTo>
                  <a:lnTo>
                    <a:pt x="674557" y="6610662"/>
                  </a:lnTo>
                  <a:lnTo>
                    <a:pt x="719528" y="6595672"/>
                  </a:lnTo>
                  <a:cubicBezTo>
                    <a:pt x="734518" y="6585679"/>
                    <a:pt x="752635" y="6579250"/>
                    <a:pt x="764498" y="6565692"/>
                  </a:cubicBezTo>
                  <a:cubicBezTo>
                    <a:pt x="874780" y="6439656"/>
                    <a:pt x="794841" y="6519997"/>
                    <a:pt x="839449" y="6430781"/>
                  </a:cubicBezTo>
                  <a:cubicBezTo>
                    <a:pt x="847506" y="6414667"/>
                    <a:pt x="859436" y="6400800"/>
                    <a:pt x="869429" y="6385810"/>
                  </a:cubicBezTo>
                  <a:cubicBezTo>
                    <a:pt x="901887" y="6255984"/>
                    <a:pt x="862140" y="6396541"/>
                    <a:pt x="914400" y="6265889"/>
                  </a:cubicBezTo>
                  <a:cubicBezTo>
                    <a:pt x="926137" y="6236547"/>
                    <a:pt x="934387" y="6205928"/>
                    <a:pt x="944380" y="6175948"/>
                  </a:cubicBezTo>
                  <a:cubicBezTo>
                    <a:pt x="949377" y="6160958"/>
                    <a:pt x="948197" y="6142150"/>
                    <a:pt x="959370" y="6130977"/>
                  </a:cubicBezTo>
                  <a:cubicBezTo>
                    <a:pt x="969364" y="6120984"/>
                    <a:pt x="980522" y="6112033"/>
                    <a:pt x="989351" y="6100997"/>
                  </a:cubicBezTo>
                  <a:cubicBezTo>
                    <a:pt x="1000606" y="6086929"/>
                    <a:pt x="1006592" y="6068765"/>
                    <a:pt x="1019331" y="6056026"/>
                  </a:cubicBezTo>
                  <a:cubicBezTo>
                    <a:pt x="1032070" y="6043287"/>
                    <a:pt x="1050744" y="6037910"/>
                    <a:pt x="1064302" y="6026046"/>
                  </a:cubicBezTo>
                  <a:cubicBezTo>
                    <a:pt x="1090892" y="6002780"/>
                    <a:pt x="1114268" y="5976079"/>
                    <a:pt x="1139252" y="5951095"/>
                  </a:cubicBezTo>
                  <a:lnTo>
                    <a:pt x="1169233" y="5921115"/>
                  </a:lnTo>
                  <a:cubicBezTo>
                    <a:pt x="1184223" y="5906125"/>
                    <a:pt x="1196564" y="5887903"/>
                    <a:pt x="1214203" y="5876144"/>
                  </a:cubicBezTo>
                  <a:cubicBezTo>
                    <a:pt x="1244183" y="5856157"/>
                    <a:pt x="1278666" y="5841662"/>
                    <a:pt x="1304144" y="5816184"/>
                  </a:cubicBezTo>
                  <a:cubicBezTo>
                    <a:pt x="1345298" y="5775030"/>
                    <a:pt x="1320717" y="5790672"/>
                    <a:pt x="1379095" y="5771213"/>
                  </a:cubicBezTo>
                  <a:cubicBezTo>
                    <a:pt x="1394085" y="5756223"/>
                    <a:pt x="1407780" y="5739814"/>
                    <a:pt x="1424066" y="5726243"/>
                  </a:cubicBezTo>
                  <a:cubicBezTo>
                    <a:pt x="1437906" y="5714709"/>
                    <a:pt x="1457782" y="5710330"/>
                    <a:pt x="1469036" y="5696262"/>
                  </a:cubicBezTo>
                  <a:cubicBezTo>
                    <a:pt x="1478907" y="5683924"/>
                    <a:pt x="1475896" y="5664841"/>
                    <a:pt x="1484026" y="5651292"/>
                  </a:cubicBezTo>
                  <a:cubicBezTo>
                    <a:pt x="1491297" y="5639173"/>
                    <a:pt x="1504013" y="5631305"/>
                    <a:pt x="1514007" y="5621312"/>
                  </a:cubicBezTo>
                  <a:cubicBezTo>
                    <a:pt x="1542663" y="5535341"/>
                    <a:pt x="1516853" y="5618971"/>
                    <a:pt x="1543987" y="5501390"/>
                  </a:cubicBezTo>
                  <a:cubicBezTo>
                    <a:pt x="1553252" y="5461241"/>
                    <a:pt x="1555540" y="5418323"/>
                    <a:pt x="1573967" y="5381469"/>
                  </a:cubicBezTo>
                  <a:cubicBezTo>
                    <a:pt x="1593954" y="5341495"/>
                    <a:pt x="1619795" y="5303947"/>
                    <a:pt x="1633928" y="5261548"/>
                  </a:cubicBezTo>
                  <a:cubicBezTo>
                    <a:pt x="1668377" y="5158199"/>
                    <a:pt x="1641562" y="5193953"/>
                    <a:pt x="1693888" y="5141626"/>
                  </a:cubicBezTo>
                  <a:cubicBezTo>
                    <a:pt x="1727633" y="5040399"/>
                    <a:pt x="1688697" y="5164992"/>
                    <a:pt x="1723869" y="5006715"/>
                  </a:cubicBezTo>
                  <a:cubicBezTo>
                    <a:pt x="1727297" y="4991290"/>
                    <a:pt x="1734518" y="4976937"/>
                    <a:pt x="1738859" y="4961744"/>
                  </a:cubicBezTo>
                  <a:cubicBezTo>
                    <a:pt x="1744519" y="4941935"/>
                    <a:pt x="1745734" y="4920720"/>
                    <a:pt x="1753849" y="4901784"/>
                  </a:cubicBezTo>
                  <a:cubicBezTo>
                    <a:pt x="1760946" y="4885225"/>
                    <a:pt x="1773836" y="4871803"/>
                    <a:pt x="1783829" y="4856813"/>
                  </a:cubicBezTo>
                  <a:cubicBezTo>
                    <a:pt x="1788826" y="4791856"/>
                    <a:pt x="1791625" y="4726692"/>
                    <a:pt x="1798820" y="4661941"/>
                  </a:cubicBezTo>
                  <a:cubicBezTo>
                    <a:pt x="1801634" y="4636618"/>
                    <a:pt x="1802416" y="4609779"/>
                    <a:pt x="1813810" y="4586990"/>
                  </a:cubicBezTo>
                  <a:cubicBezTo>
                    <a:pt x="1823290" y="4568029"/>
                    <a:pt x="1845209" y="4558306"/>
                    <a:pt x="1858780" y="4542020"/>
                  </a:cubicBezTo>
                  <a:cubicBezTo>
                    <a:pt x="1870314" y="4528180"/>
                    <a:pt x="1878767" y="4512039"/>
                    <a:pt x="1888761" y="4497049"/>
                  </a:cubicBezTo>
                  <a:cubicBezTo>
                    <a:pt x="1883764" y="4432092"/>
                    <a:pt x="1880965" y="4366928"/>
                    <a:pt x="1873770" y="4302177"/>
                  </a:cubicBezTo>
                  <a:cubicBezTo>
                    <a:pt x="1870956" y="4276854"/>
                    <a:pt x="1869323" y="4250421"/>
                    <a:pt x="1858780" y="4227226"/>
                  </a:cubicBezTo>
                  <a:cubicBezTo>
                    <a:pt x="1843870" y="4194424"/>
                    <a:pt x="1798820" y="4137285"/>
                    <a:pt x="1798820" y="4137285"/>
                  </a:cubicBezTo>
                  <a:cubicBezTo>
                    <a:pt x="1791053" y="3981959"/>
                    <a:pt x="1801288" y="3892330"/>
                    <a:pt x="1768839" y="3762531"/>
                  </a:cubicBezTo>
                  <a:cubicBezTo>
                    <a:pt x="1765007" y="3747202"/>
                    <a:pt x="1758846" y="3732551"/>
                    <a:pt x="1753849" y="3717561"/>
                  </a:cubicBezTo>
                  <a:cubicBezTo>
                    <a:pt x="1731335" y="3559958"/>
                    <a:pt x="1725925" y="3571885"/>
                    <a:pt x="1753849" y="3357797"/>
                  </a:cubicBezTo>
                  <a:cubicBezTo>
                    <a:pt x="1757936" y="3326460"/>
                    <a:pt x="1766299" y="3294150"/>
                    <a:pt x="1783829" y="3267856"/>
                  </a:cubicBezTo>
                  <a:lnTo>
                    <a:pt x="1813810" y="3222885"/>
                  </a:lnTo>
                  <a:cubicBezTo>
                    <a:pt x="1847611" y="3121481"/>
                    <a:pt x="1802973" y="3244556"/>
                    <a:pt x="1873770" y="3102964"/>
                  </a:cubicBezTo>
                  <a:cubicBezTo>
                    <a:pt x="1935832" y="2978841"/>
                    <a:pt x="1832823" y="3141903"/>
                    <a:pt x="1918741" y="3013023"/>
                  </a:cubicBezTo>
                  <a:cubicBezTo>
                    <a:pt x="1913744" y="2908092"/>
                    <a:pt x="1916781" y="2802469"/>
                    <a:pt x="1903751" y="2698230"/>
                  </a:cubicBezTo>
                  <a:cubicBezTo>
                    <a:pt x="1901516" y="2680353"/>
                    <a:pt x="1874828" y="2671244"/>
                    <a:pt x="1873770" y="2653259"/>
                  </a:cubicBezTo>
                  <a:cubicBezTo>
                    <a:pt x="1869652" y="2583248"/>
                    <a:pt x="1863342" y="2508761"/>
                    <a:pt x="1888761" y="2443397"/>
                  </a:cubicBezTo>
                  <a:cubicBezTo>
                    <a:pt x="1906073" y="2398880"/>
                    <a:pt x="2031280" y="2365910"/>
                    <a:pt x="2068643" y="2353456"/>
                  </a:cubicBezTo>
                  <a:lnTo>
                    <a:pt x="2113613" y="2338466"/>
                  </a:lnTo>
                  <a:cubicBezTo>
                    <a:pt x="2300870" y="2276048"/>
                    <a:pt x="2142814" y="2324002"/>
                    <a:pt x="2608288" y="2308485"/>
                  </a:cubicBezTo>
                  <a:cubicBezTo>
                    <a:pt x="2623278" y="2303488"/>
                    <a:pt x="2640112" y="2302260"/>
                    <a:pt x="2653259" y="2293495"/>
                  </a:cubicBezTo>
                  <a:cubicBezTo>
                    <a:pt x="2765546" y="2218638"/>
                    <a:pt x="2636269" y="2269178"/>
                    <a:pt x="2743200" y="2233535"/>
                  </a:cubicBezTo>
                  <a:cubicBezTo>
                    <a:pt x="2822286" y="1996275"/>
                    <a:pt x="2808516" y="2071880"/>
                    <a:pt x="2758190" y="1618938"/>
                  </a:cubicBezTo>
                  <a:cubicBezTo>
                    <a:pt x="2756445" y="1603234"/>
                    <a:pt x="2728210" y="1608945"/>
                    <a:pt x="2713220" y="1603948"/>
                  </a:cubicBezTo>
                  <a:cubicBezTo>
                    <a:pt x="2708223" y="1588958"/>
                    <a:pt x="2706069" y="1572696"/>
                    <a:pt x="2698229" y="1558977"/>
                  </a:cubicBezTo>
                  <a:cubicBezTo>
                    <a:pt x="2687150" y="1539588"/>
                    <a:pt x="2634883" y="1480154"/>
                    <a:pt x="2623279" y="1454046"/>
                  </a:cubicBezTo>
                  <a:cubicBezTo>
                    <a:pt x="2582891" y="1363173"/>
                    <a:pt x="2599259" y="1368442"/>
                    <a:pt x="2578308" y="1274164"/>
                  </a:cubicBezTo>
                  <a:cubicBezTo>
                    <a:pt x="2574880" y="1258739"/>
                    <a:pt x="2568315" y="1244184"/>
                    <a:pt x="2563318" y="1229194"/>
                  </a:cubicBezTo>
                  <a:cubicBezTo>
                    <a:pt x="2558321" y="1199214"/>
                    <a:pt x="2551879" y="1169439"/>
                    <a:pt x="2548328" y="1139253"/>
                  </a:cubicBezTo>
                  <a:cubicBezTo>
                    <a:pt x="2524444" y="936232"/>
                    <a:pt x="2552927" y="1033131"/>
                    <a:pt x="2518348" y="929390"/>
                  </a:cubicBezTo>
                  <a:cubicBezTo>
                    <a:pt x="2523345" y="909403"/>
                    <a:pt x="2524125" y="887857"/>
                    <a:pt x="2533338" y="869430"/>
                  </a:cubicBezTo>
                  <a:cubicBezTo>
                    <a:pt x="2544019" y="848069"/>
                    <a:pt x="2592399" y="820062"/>
                    <a:pt x="2608288" y="809469"/>
                  </a:cubicBezTo>
                  <a:cubicBezTo>
                    <a:pt x="2620079" y="774098"/>
                    <a:pt x="2618966" y="755094"/>
                    <a:pt x="2653259" y="734518"/>
                  </a:cubicBezTo>
                  <a:cubicBezTo>
                    <a:pt x="2666808" y="726388"/>
                    <a:pt x="2684096" y="726594"/>
                    <a:pt x="2698229" y="719528"/>
                  </a:cubicBezTo>
                  <a:cubicBezTo>
                    <a:pt x="2819325" y="658981"/>
                    <a:pt x="2637344" y="719884"/>
                    <a:pt x="2833141" y="644577"/>
                  </a:cubicBezTo>
                  <a:cubicBezTo>
                    <a:pt x="2867093" y="631519"/>
                    <a:pt x="2903095" y="624590"/>
                    <a:pt x="2938072" y="614597"/>
                  </a:cubicBezTo>
                  <a:cubicBezTo>
                    <a:pt x="3009337" y="567088"/>
                    <a:pt x="2965952" y="590314"/>
                    <a:pt x="3072984" y="554636"/>
                  </a:cubicBezTo>
                  <a:lnTo>
                    <a:pt x="3117954" y="539646"/>
                  </a:lnTo>
                  <a:cubicBezTo>
                    <a:pt x="3122951" y="519659"/>
                    <a:pt x="3127284" y="499494"/>
                    <a:pt x="3132944" y="479685"/>
                  </a:cubicBezTo>
                  <a:cubicBezTo>
                    <a:pt x="3137285" y="464492"/>
                    <a:pt x="3146436" y="450445"/>
                    <a:pt x="3147934" y="434715"/>
                  </a:cubicBezTo>
                  <a:cubicBezTo>
                    <a:pt x="3148761" y="426033"/>
                    <a:pt x="3115990" y="184018"/>
                    <a:pt x="3192905" y="119922"/>
                  </a:cubicBezTo>
                  <a:cubicBezTo>
                    <a:pt x="3210072" y="105616"/>
                    <a:pt x="3232879" y="99935"/>
                    <a:pt x="3252866" y="89941"/>
                  </a:cubicBezTo>
                  <a:cubicBezTo>
                    <a:pt x="3264656" y="54570"/>
                    <a:pt x="3263543" y="35566"/>
                    <a:pt x="3297836" y="14990"/>
                  </a:cubicBezTo>
                  <a:cubicBezTo>
                    <a:pt x="3311385" y="6860"/>
                    <a:pt x="3327817" y="4997"/>
                    <a:pt x="3342807" y="0"/>
                  </a:cubicBezTo>
                  <a:cubicBezTo>
                    <a:pt x="3387777" y="4997"/>
                    <a:pt x="3434065" y="3085"/>
                    <a:pt x="3477718" y="14990"/>
                  </a:cubicBezTo>
                  <a:cubicBezTo>
                    <a:pt x="3491353" y="18709"/>
                    <a:pt x="3498650" y="34114"/>
                    <a:pt x="3507698" y="44971"/>
                  </a:cubicBezTo>
                  <a:cubicBezTo>
                    <a:pt x="3523692" y="64164"/>
                    <a:pt x="3536675" y="85738"/>
                    <a:pt x="3552669" y="104931"/>
                  </a:cubicBezTo>
                  <a:cubicBezTo>
                    <a:pt x="3579372" y="136974"/>
                    <a:pt x="3591307" y="140684"/>
                    <a:pt x="3627620" y="164892"/>
                  </a:cubicBezTo>
                  <a:cubicBezTo>
                    <a:pt x="3696449" y="268136"/>
                    <a:pt x="3608508" y="142593"/>
                    <a:pt x="3717561" y="269823"/>
                  </a:cubicBezTo>
                  <a:cubicBezTo>
                    <a:pt x="3729286" y="283502"/>
                    <a:pt x="3737548" y="299804"/>
                    <a:pt x="3747541" y="314794"/>
                  </a:cubicBezTo>
                  <a:cubicBezTo>
                    <a:pt x="3752538" y="334781"/>
                    <a:pt x="3753318" y="356327"/>
                    <a:pt x="3762531" y="374754"/>
                  </a:cubicBezTo>
                  <a:cubicBezTo>
                    <a:pt x="3768851" y="387395"/>
                    <a:pt x="3786191" y="392094"/>
                    <a:pt x="3792511" y="404735"/>
                  </a:cubicBezTo>
                  <a:cubicBezTo>
                    <a:pt x="3806644" y="433001"/>
                    <a:pt x="3804962" y="468381"/>
                    <a:pt x="3822492" y="494676"/>
                  </a:cubicBezTo>
                  <a:lnTo>
                    <a:pt x="3882452" y="584617"/>
                  </a:lnTo>
                  <a:cubicBezTo>
                    <a:pt x="3877455" y="684551"/>
                    <a:pt x="3879873" y="785133"/>
                    <a:pt x="3867462" y="884420"/>
                  </a:cubicBezTo>
                  <a:cubicBezTo>
                    <a:pt x="3864690" y="906594"/>
                    <a:pt x="3846284" y="923842"/>
                    <a:pt x="3837482" y="944381"/>
                  </a:cubicBezTo>
                  <a:cubicBezTo>
                    <a:pt x="3800246" y="1031265"/>
                    <a:pt x="3850125" y="947901"/>
                    <a:pt x="3792511" y="1034322"/>
                  </a:cubicBezTo>
                  <a:cubicBezTo>
                    <a:pt x="3743665" y="1180861"/>
                    <a:pt x="3792336" y="1021434"/>
                    <a:pt x="3762531" y="1379095"/>
                  </a:cubicBezTo>
                  <a:cubicBezTo>
                    <a:pt x="3760440" y="1404193"/>
                    <a:pt x="3741224" y="1458006"/>
                    <a:pt x="3732551" y="1484026"/>
                  </a:cubicBezTo>
                  <a:cubicBezTo>
                    <a:pt x="3727554" y="1918741"/>
                    <a:pt x="3731578" y="2353653"/>
                    <a:pt x="3717561" y="2788171"/>
                  </a:cubicBezTo>
                  <a:cubicBezTo>
                    <a:pt x="3716542" y="2819757"/>
                    <a:pt x="3695245" y="2847453"/>
                    <a:pt x="3687580" y="2878112"/>
                  </a:cubicBezTo>
                  <a:cubicBezTo>
                    <a:pt x="3634814" y="3089175"/>
                    <a:pt x="3700490" y="2884354"/>
                    <a:pt x="3657600" y="3013023"/>
                  </a:cubicBezTo>
                  <a:cubicBezTo>
                    <a:pt x="3652603" y="3043003"/>
                    <a:pt x="3642610" y="3072570"/>
                    <a:pt x="3642610" y="3102964"/>
                  </a:cubicBezTo>
                  <a:cubicBezTo>
                    <a:pt x="3642610" y="3705862"/>
                    <a:pt x="3631864" y="3586624"/>
                    <a:pt x="3672590" y="3912433"/>
                  </a:cubicBezTo>
                  <a:cubicBezTo>
                    <a:pt x="3660424" y="4009758"/>
                    <a:pt x="3664619" y="4015283"/>
                    <a:pt x="3642610" y="4092315"/>
                  </a:cubicBezTo>
                  <a:cubicBezTo>
                    <a:pt x="3638269" y="4107508"/>
                    <a:pt x="3635750" y="4123736"/>
                    <a:pt x="3627620" y="4137285"/>
                  </a:cubicBezTo>
                  <a:cubicBezTo>
                    <a:pt x="3620348" y="4149404"/>
                    <a:pt x="3607633" y="4157272"/>
                    <a:pt x="3597639" y="4167266"/>
                  </a:cubicBezTo>
                  <a:cubicBezTo>
                    <a:pt x="3592642" y="4182256"/>
                    <a:pt x="3586077" y="4196811"/>
                    <a:pt x="3582649" y="4212236"/>
                  </a:cubicBezTo>
                  <a:cubicBezTo>
                    <a:pt x="3576056" y="4241906"/>
                    <a:pt x="3579349" y="4274121"/>
                    <a:pt x="3567659" y="4302177"/>
                  </a:cubicBezTo>
                  <a:cubicBezTo>
                    <a:pt x="3553801" y="4335437"/>
                    <a:pt x="3507698" y="4392118"/>
                    <a:pt x="3507698" y="4392118"/>
                  </a:cubicBezTo>
                  <a:cubicBezTo>
                    <a:pt x="3472055" y="4499049"/>
                    <a:pt x="3522595" y="4369772"/>
                    <a:pt x="3447738" y="4482059"/>
                  </a:cubicBezTo>
                  <a:cubicBezTo>
                    <a:pt x="3369905" y="4598809"/>
                    <a:pt x="3496132" y="4463648"/>
                    <a:pt x="3402767" y="4557010"/>
                  </a:cubicBezTo>
                  <a:cubicBezTo>
                    <a:pt x="3395856" y="4605385"/>
                    <a:pt x="3387726" y="4706989"/>
                    <a:pt x="3357797" y="4751882"/>
                  </a:cubicBezTo>
                  <a:lnTo>
                    <a:pt x="3327816" y="4796853"/>
                  </a:lnTo>
                  <a:cubicBezTo>
                    <a:pt x="3292662" y="4902315"/>
                    <a:pt x="3338415" y="4772121"/>
                    <a:pt x="3282846" y="4901784"/>
                  </a:cubicBezTo>
                  <a:cubicBezTo>
                    <a:pt x="3276622" y="4916307"/>
                    <a:pt x="3277337" y="4934113"/>
                    <a:pt x="3267856" y="4946754"/>
                  </a:cubicBezTo>
                  <a:cubicBezTo>
                    <a:pt x="3246657" y="4975020"/>
                    <a:pt x="3192905" y="5021705"/>
                    <a:pt x="3192905" y="5021705"/>
                  </a:cubicBezTo>
                  <a:cubicBezTo>
                    <a:pt x="3089388" y="5228742"/>
                    <a:pt x="3239495" y="4944325"/>
                    <a:pt x="3117954" y="5126636"/>
                  </a:cubicBezTo>
                  <a:cubicBezTo>
                    <a:pt x="3109189" y="5139783"/>
                    <a:pt x="3110030" y="5157474"/>
                    <a:pt x="3102964" y="5171607"/>
                  </a:cubicBezTo>
                  <a:cubicBezTo>
                    <a:pt x="3094907" y="5187721"/>
                    <a:pt x="3081041" y="5200463"/>
                    <a:pt x="3072984" y="5216577"/>
                  </a:cubicBezTo>
                  <a:cubicBezTo>
                    <a:pt x="3065917" y="5230710"/>
                    <a:pt x="3063541" y="5246753"/>
                    <a:pt x="3057993" y="5261548"/>
                  </a:cubicBezTo>
                  <a:cubicBezTo>
                    <a:pt x="3048545" y="5286743"/>
                    <a:pt x="3038006" y="5311515"/>
                    <a:pt x="3028013" y="5336499"/>
                  </a:cubicBezTo>
                  <a:cubicBezTo>
                    <a:pt x="3025414" y="5354692"/>
                    <a:pt x="3017655" y="5453697"/>
                    <a:pt x="2998033" y="5486400"/>
                  </a:cubicBezTo>
                  <a:cubicBezTo>
                    <a:pt x="2990761" y="5498519"/>
                    <a:pt x="2978046" y="5506387"/>
                    <a:pt x="2968052" y="5516381"/>
                  </a:cubicBezTo>
                  <a:cubicBezTo>
                    <a:pt x="2951797" y="5565145"/>
                    <a:pt x="2961156" y="5567747"/>
                    <a:pt x="2908092" y="5591331"/>
                  </a:cubicBezTo>
                  <a:cubicBezTo>
                    <a:pt x="2879214" y="5604166"/>
                    <a:pt x="2818151" y="5621312"/>
                    <a:pt x="2818151" y="5621312"/>
                  </a:cubicBezTo>
                  <a:cubicBezTo>
                    <a:pt x="2723297" y="5716163"/>
                    <a:pt x="2832266" y="5623827"/>
                    <a:pt x="2698229" y="5681272"/>
                  </a:cubicBezTo>
                  <a:cubicBezTo>
                    <a:pt x="2668657" y="5693946"/>
                    <a:pt x="2659330" y="5737795"/>
                    <a:pt x="2638269" y="5756223"/>
                  </a:cubicBezTo>
                  <a:cubicBezTo>
                    <a:pt x="2611152" y="5779950"/>
                    <a:pt x="2548328" y="5816184"/>
                    <a:pt x="2548328" y="5816184"/>
                  </a:cubicBezTo>
                  <a:cubicBezTo>
                    <a:pt x="2543331" y="5836171"/>
                    <a:pt x="2537807" y="5856033"/>
                    <a:pt x="2533338" y="5876144"/>
                  </a:cubicBezTo>
                  <a:cubicBezTo>
                    <a:pt x="2527811" y="5901016"/>
                    <a:pt x="2528384" y="5927677"/>
                    <a:pt x="2518348" y="5951095"/>
                  </a:cubicBezTo>
                  <a:cubicBezTo>
                    <a:pt x="2512781" y="5964085"/>
                    <a:pt x="2497196" y="5970040"/>
                    <a:pt x="2488367" y="5981076"/>
                  </a:cubicBezTo>
                  <a:cubicBezTo>
                    <a:pt x="2477113" y="5995144"/>
                    <a:pt x="2469920" y="6012206"/>
                    <a:pt x="2458387" y="6026046"/>
                  </a:cubicBezTo>
                  <a:cubicBezTo>
                    <a:pt x="2444815" y="6042332"/>
                    <a:pt x="2430150" y="6058002"/>
                    <a:pt x="2413416" y="6071017"/>
                  </a:cubicBezTo>
                  <a:cubicBezTo>
                    <a:pt x="2384974" y="6093138"/>
                    <a:pt x="2323475" y="6130977"/>
                    <a:pt x="2323475" y="6130977"/>
                  </a:cubicBezTo>
                  <a:cubicBezTo>
                    <a:pt x="2313482" y="6145967"/>
                    <a:pt x="2305464" y="6162483"/>
                    <a:pt x="2293495" y="6175948"/>
                  </a:cubicBezTo>
                  <a:cubicBezTo>
                    <a:pt x="2156586" y="6329972"/>
                    <a:pt x="2241617" y="6208794"/>
                    <a:pt x="2173574" y="6310859"/>
                  </a:cubicBezTo>
                  <a:cubicBezTo>
                    <a:pt x="2140869" y="6408977"/>
                    <a:pt x="2186293" y="6312677"/>
                    <a:pt x="2113613" y="6370820"/>
                  </a:cubicBezTo>
                  <a:cubicBezTo>
                    <a:pt x="2099545" y="6382074"/>
                    <a:pt x="2095166" y="6401950"/>
                    <a:pt x="2083633" y="6415790"/>
                  </a:cubicBezTo>
                  <a:cubicBezTo>
                    <a:pt x="2070061" y="6432076"/>
                    <a:pt x="2053652" y="6445771"/>
                    <a:pt x="2038662" y="6460761"/>
                  </a:cubicBezTo>
                  <a:cubicBezTo>
                    <a:pt x="2010002" y="6546742"/>
                    <a:pt x="2043075" y="6469868"/>
                    <a:pt x="1993692" y="6535712"/>
                  </a:cubicBezTo>
                  <a:cubicBezTo>
                    <a:pt x="1972073" y="6564538"/>
                    <a:pt x="1959209" y="6600175"/>
                    <a:pt x="1933731" y="6625653"/>
                  </a:cubicBezTo>
                  <a:cubicBezTo>
                    <a:pt x="1918741" y="6640643"/>
                    <a:pt x="1902332" y="6654337"/>
                    <a:pt x="1888761" y="6670623"/>
                  </a:cubicBezTo>
                  <a:cubicBezTo>
                    <a:pt x="1877227" y="6684463"/>
                    <a:pt x="1872339" y="6703730"/>
                    <a:pt x="1858780" y="6715594"/>
                  </a:cubicBezTo>
                  <a:cubicBezTo>
                    <a:pt x="1787252" y="6778180"/>
                    <a:pt x="1763810" y="6777231"/>
                    <a:pt x="1678898" y="6805535"/>
                  </a:cubicBezTo>
                  <a:lnTo>
                    <a:pt x="1588957" y="6835515"/>
                  </a:lnTo>
                  <a:lnTo>
                    <a:pt x="1528997" y="6850505"/>
                  </a:lnTo>
                  <a:lnTo>
                    <a:pt x="1469036" y="6910466"/>
                  </a:lnTo>
                  <a:cubicBezTo>
                    <a:pt x="1454046" y="6925456"/>
                    <a:pt x="1435825" y="6937797"/>
                    <a:pt x="1424066" y="6955436"/>
                  </a:cubicBezTo>
                  <a:cubicBezTo>
                    <a:pt x="1414072" y="6970426"/>
                    <a:pt x="1406824" y="6987668"/>
                    <a:pt x="1394085" y="7000407"/>
                  </a:cubicBezTo>
                  <a:cubicBezTo>
                    <a:pt x="1362683" y="7031809"/>
                    <a:pt x="1296282" y="7052945"/>
                    <a:pt x="1259174" y="7060367"/>
                  </a:cubicBezTo>
                  <a:cubicBezTo>
                    <a:pt x="1202642" y="7071674"/>
                    <a:pt x="1151829" y="7082675"/>
                    <a:pt x="1094282" y="7090348"/>
                  </a:cubicBezTo>
                  <a:cubicBezTo>
                    <a:pt x="1049432" y="7096328"/>
                    <a:pt x="1004341" y="7100341"/>
                    <a:pt x="959370" y="7105338"/>
                  </a:cubicBezTo>
                  <a:lnTo>
                    <a:pt x="869429" y="7135318"/>
                  </a:lnTo>
                  <a:lnTo>
                    <a:pt x="824459" y="7150308"/>
                  </a:lnTo>
                  <a:cubicBezTo>
                    <a:pt x="814466" y="7160302"/>
                    <a:pt x="808570" y="7179205"/>
                    <a:pt x="794479" y="7180289"/>
                  </a:cubicBezTo>
                  <a:cubicBezTo>
                    <a:pt x="739451" y="7184522"/>
                    <a:pt x="684670" y="7168742"/>
                    <a:pt x="629587" y="7165299"/>
                  </a:cubicBezTo>
                  <a:cubicBezTo>
                    <a:pt x="524741" y="7158746"/>
                    <a:pt x="419724" y="7155305"/>
                    <a:pt x="314793" y="7150308"/>
                  </a:cubicBezTo>
                  <a:cubicBezTo>
                    <a:pt x="300200" y="7144471"/>
                    <a:pt x="221311" y="7111213"/>
                    <a:pt x="194872" y="7105338"/>
                  </a:cubicBezTo>
                  <a:cubicBezTo>
                    <a:pt x="165202" y="7098745"/>
                    <a:pt x="134911" y="7095345"/>
                    <a:pt x="104931" y="7090348"/>
                  </a:cubicBezTo>
                  <a:cubicBezTo>
                    <a:pt x="94938" y="7070361"/>
                    <a:pt x="90752" y="7046188"/>
                    <a:pt x="74951" y="7030387"/>
                  </a:cubicBezTo>
                  <a:cubicBezTo>
                    <a:pt x="56801" y="7012237"/>
                    <a:pt x="22823" y="7015397"/>
                    <a:pt x="0" y="7015397"/>
                  </a:cubicBezTo>
                </a:path>
              </a:pathLst>
            </a:cu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aphicFrame>
        <p:nvGraphicFramePr>
          <p:cNvPr id="7" name="Tabla 6"/>
          <p:cNvGraphicFramePr>
            <a:graphicFrameLocks noGrp="1"/>
          </p:cNvGraphicFramePr>
          <p:nvPr>
            <p:extLst>
              <p:ext uri="{D42A27DB-BD31-4B8C-83A1-F6EECF244321}">
                <p14:modId xmlns:p14="http://schemas.microsoft.com/office/powerpoint/2010/main" val="3810457251"/>
              </p:ext>
            </p:extLst>
          </p:nvPr>
        </p:nvGraphicFramePr>
        <p:xfrm>
          <a:off x="4204188" y="1787597"/>
          <a:ext cx="2844800" cy="869034"/>
        </p:xfrm>
        <a:graphic>
          <a:graphicData uri="http://schemas.openxmlformats.org/drawingml/2006/table">
            <a:tbl>
              <a:tblPr>
                <a:tableStyleId>{327F97BB-C833-4FB7-BDE5-3F7075034690}</a:tableStyleId>
              </a:tblPr>
              <a:tblGrid>
                <a:gridCol w="2001897"/>
                <a:gridCol w="842903"/>
              </a:tblGrid>
              <a:tr h="289678">
                <a:tc gridSpan="2">
                  <a:txBody>
                    <a:bodyPr/>
                    <a:lstStyle/>
                    <a:p>
                      <a:pPr algn="ctr" fontAlgn="b"/>
                      <a:r>
                        <a:rPr lang="es-MX" sz="1200" b="1" u="none" strike="noStrike" dirty="0">
                          <a:effectLst/>
                          <a:latin typeface="Arial" panose="020B0604020202020204" pitchFamily="34" charset="0"/>
                          <a:cs typeface="Arial" panose="020B0604020202020204" pitchFamily="34" charset="0"/>
                        </a:rPr>
                        <a:t>Población y Viviendas</a:t>
                      </a:r>
                      <a:endParaRPr lang="es-MX"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c hMerge="1">
                  <a:txBody>
                    <a:bodyPr/>
                    <a:lstStyle/>
                    <a:p>
                      <a:endParaRPr lang="es-MX"/>
                    </a:p>
                  </a:txBody>
                  <a:tcPr/>
                </a:tc>
              </a:tr>
              <a:tr h="289678">
                <a:tc>
                  <a:txBody>
                    <a:bodyPr/>
                    <a:lstStyle/>
                    <a:p>
                      <a:pPr algn="l" fontAlgn="b"/>
                      <a:r>
                        <a:rPr lang="es-MX" sz="1200" b="0" u="none" strike="noStrike" dirty="0">
                          <a:effectLst/>
                        </a:rPr>
                        <a:t>Población total</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MX" sz="1200" b="0" u="none" strike="noStrike" dirty="0">
                          <a:effectLst/>
                        </a:rPr>
                        <a:t>14,023</a:t>
                      </a:r>
                      <a:endParaRPr lang="es-MX" sz="1200" b="0" i="0" u="none" strike="noStrike" dirty="0">
                        <a:solidFill>
                          <a:srgbClr val="000000"/>
                        </a:solidFill>
                        <a:effectLst/>
                        <a:latin typeface="Calibri" panose="020F0502020204030204" pitchFamily="34" charset="0"/>
                      </a:endParaRPr>
                    </a:p>
                  </a:txBody>
                  <a:tcPr marL="9525" marR="9525" marT="9525" marB="0" anchor="b"/>
                </a:tc>
              </a:tr>
              <a:tr h="289678">
                <a:tc>
                  <a:txBody>
                    <a:bodyPr/>
                    <a:lstStyle/>
                    <a:p>
                      <a:pPr algn="l" fontAlgn="b"/>
                      <a:r>
                        <a:rPr lang="es-MX" sz="1200" b="0" u="none" strike="noStrike" dirty="0">
                          <a:effectLst/>
                        </a:rPr>
                        <a:t>Viviendas totales</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MX" sz="1200" b="0" u="none" strike="noStrike" dirty="0">
                          <a:effectLst/>
                        </a:rPr>
                        <a:t>4,327</a:t>
                      </a:r>
                      <a:endParaRPr lang="es-MX" sz="12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795200642"/>
              </p:ext>
            </p:extLst>
          </p:nvPr>
        </p:nvGraphicFramePr>
        <p:xfrm>
          <a:off x="3516269" y="3058355"/>
          <a:ext cx="4636912" cy="2843303"/>
        </p:xfrm>
        <a:graphic>
          <a:graphicData uri="http://schemas.openxmlformats.org/drawingml/2006/table">
            <a:tbl>
              <a:tblPr>
                <a:tableStyleId>{327F97BB-C833-4FB7-BDE5-3F7075034690}</a:tableStyleId>
              </a:tblPr>
              <a:tblGrid>
                <a:gridCol w="2679376"/>
                <a:gridCol w="978768"/>
                <a:gridCol w="978768"/>
              </a:tblGrid>
              <a:tr h="200025">
                <a:tc>
                  <a:txBody>
                    <a:bodyPr/>
                    <a:lstStyle/>
                    <a:p>
                      <a:pPr algn="ctr" fontAlgn="b"/>
                      <a:r>
                        <a:rPr lang="es-MX" sz="1200" b="1" u="none" strike="noStrike" dirty="0">
                          <a:effectLst/>
                          <a:latin typeface="Arial" panose="020B0604020202020204" pitchFamily="34" charset="0"/>
                          <a:cs typeface="Arial" panose="020B0604020202020204" pitchFamily="34" charset="0"/>
                        </a:rPr>
                        <a:t>Servicios</a:t>
                      </a:r>
                      <a:endParaRPr lang="es-MX"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c>
                  <a:txBody>
                    <a:bodyPr/>
                    <a:lstStyle/>
                    <a:p>
                      <a:pPr algn="ctr" fontAlgn="b"/>
                      <a:r>
                        <a:rPr lang="es-MX" sz="1200" b="1" u="none" strike="noStrike" dirty="0" smtClean="0">
                          <a:effectLst/>
                          <a:latin typeface="Arial" panose="020B0604020202020204" pitchFamily="34" charset="0"/>
                          <a:cs typeface="Arial" panose="020B0604020202020204" pitchFamily="34" charset="0"/>
                        </a:rPr>
                        <a:t>No.</a:t>
                      </a:r>
                      <a:endParaRPr lang="es-MX"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c>
                  <a:txBody>
                    <a:bodyPr/>
                    <a:lstStyle/>
                    <a:p>
                      <a:pPr algn="ctr" fontAlgn="b"/>
                      <a:r>
                        <a:rPr lang="es-MX" sz="1200" b="1" u="none" strike="noStrike" dirty="0">
                          <a:effectLst/>
                          <a:latin typeface="Arial" panose="020B0604020202020204" pitchFamily="34" charset="0"/>
                          <a:cs typeface="Arial" panose="020B0604020202020204" pitchFamily="34" charset="0"/>
                        </a:rPr>
                        <a:t>%</a:t>
                      </a:r>
                      <a:endParaRPr lang="es-MX"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1"/>
                    </a:solidFill>
                  </a:tcPr>
                </a:tc>
              </a:tr>
              <a:tr h="503963">
                <a:tc>
                  <a:txBody>
                    <a:bodyPr/>
                    <a:lstStyle/>
                    <a:p>
                      <a:pPr algn="l" fontAlgn="b"/>
                      <a:r>
                        <a:rPr lang="es-MX" sz="1400" b="1" u="none" strike="noStrike" dirty="0">
                          <a:solidFill>
                            <a:schemeClr val="tx1"/>
                          </a:solidFill>
                          <a:effectLst/>
                          <a:latin typeface="Arial" panose="020B0604020202020204" pitchFamily="34" charset="0"/>
                          <a:cs typeface="Arial" panose="020B0604020202020204" pitchFamily="34" charset="0"/>
                        </a:rPr>
                        <a:t>Viviendas habitadas</a:t>
                      </a:r>
                      <a:endParaRPr lang="es-MX"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1400" b="1" u="none" strike="noStrike" dirty="0">
                          <a:solidFill>
                            <a:schemeClr val="tx1"/>
                          </a:solidFill>
                          <a:effectLst/>
                          <a:latin typeface="Arial" panose="020B0604020202020204" pitchFamily="34" charset="0"/>
                          <a:cs typeface="Arial" panose="020B0604020202020204" pitchFamily="34" charset="0"/>
                        </a:rPr>
                        <a:t>3,709</a:t>
                      </a:r>
                      <a:endParaRPr lang="es-MX"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1400" b="1" u="none" strike="noStrike" dirty="0">
                          <a:solidFill>
                            <a:schemeClr val="tx1"/>
                          </a:solidFill>
                          <a:effectLst/>
                          <a:latin typeface="Arial" panose="020B0604020202020204" pitchFamily="34" charset="0"/>
                          <a:cs typeface="Arial" panose="020B0604020202020204" pitchFamily="34" charset="0"/>
                        </a:rPr>
                        <a:t>100</a:t>
                      </a:r>
                      <a:endParaRPr lang="es-MX"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190500">
                <a:tc>
                  <a:txBody>
                    <a:bodyPr/>
                    <a:lstStyle/>
                    <a:p>
                      <a:pPr algn="l" fontAlgn="b"/>
                      <a:r>
                        <a:rPr lang="es-MX" sz="1200" b="1" u="none" strike="noStrike" dirty="0">
                          <a:solidFill>
                            <a:schemeClr val="tx1"/>
                          </a:solidFill>
                          <a:effectLst/>
                        </a:rPr>
                        <a:t>Agua</a:t>
                      </a:r>
                      <a:endParaRPr lang="es-MX"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endParaRPr lang="es-MX"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endParaRPr lang="es-MX" sz="1200" b="1" i="0" u="none" strike="noStrike" dirty="0">
                        <a:solidFill>
                          <a:schemeClr val="tx1"/>
                        </a:solidFill>
                        <a:effectLst/>
                        <a:latin typeface="Calibri" panose="020F0502020204030204" pitchFamily="34" charset="0"/>
                      </a:endParaRPr>
                    </a:p>
                  </a:txBody>
                  <a:tcPr marL="9525" marR="9525" marT="9525" marB="0" anchor="b"/>
                </a:tc>
              </a:tr>
              <a:tr h="190500">
                <a:tc>
                  <a:txBody>
                    <a:bodyPr/>
                    <a:lstStyle/>
                    <a:p>
                      <a:pPr algn="r" fontAlgn="b"/>
                      <a:r>
                        <a:rPr lang="es-MX" sz="1200" b="0" u="none" strike="noStrike" dirty="0">
                          <a:effectLst/>
                        </a:rPr>
                        <a:t>Disponen de agua entubada</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b="0" u="none" strike="noStrike" dirty="0">
                          <a:effectLst/>
                        </a:rPr>
                        <a:t>3,393</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b="0" u="none" strike="noStrike" dirty="0">
                          <a:effectLst/>
                        </a:rPr>
                        <a:t>91.48</a:t>
                      </a:r>
                      <a:endParaRPr lang="es-MX" sz="12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s-MX" sz="1200" b="0" u="none" strike="noStrike" dirty="0">
                          <a:effectLst/>
                        </a:rPr>
                        <a:t>No disponen de agua entubada</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b="0" u="none" strike="noStrike" dirty="0">
                          <a:effectLst/>
                        </a:rPr>
                        <a:t>215</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b="0" u="none" strike="noStrike" dirty="0">
                          <a:effectLst/>
                        </a:rPr>
                        <a:t>5.80</a:t>
                      </a:r>
                      <a:endParaRPr lang="es-MX" sz="12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s-MX" sz="1200" b="1" u="none" strike="noStrike" dirty="0">
                          <a:solidFill>
                            <a:schemeClr val="tx1"/>
                          </a:solidFill>
                          <a:effectLst/>
                        </a:rPr>
                        <a:t>Drenaje</a:t>
                      </a:r>
                      <a:endParaRPr lang="es-MX"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endParaRPr lang="es-MX"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endParaRPr lang="es-MX" sz="1200" b="1" i="0" u="none" strike="noStrike" dirty="0">
                        <a:solidFill>
                          <a:schemeClr val="tx1"/>
                        </a:solidFill>
                        <a:effectLst/>
                        <a:latin typeface="Calibri" panose="020F0502020204030204" pitchFamily="34" charset="0"/>
                      </a:endParaRPr>
                    </a:p>
                  </a:txBody>
                  <a:tcPr marL="9525" marR="9525" marT="9525" marB="0" anchor="b"/>
                </a:tc>
              </a:tr>
              <a:tr h="190500">
                <a:tc>
                  <a:txBody>
                    <a:bodyPr/>
                    <a:lstStyle/>
                    <a:p>
                      <a:pPr algn="r" fontAlgn="b"/>
                      <a:r>
                        <a:rPr lang="es-MX" sz="1200" b="0" u="none" strike="noStrike" dirty="0">
                          <a:effectLst/>
                        </a:rPr>
                        <a:t>Disponen de drenaje</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b="0" u="none" strike="noStrike" dirty="0">
                          <a:effectLst/>
                        </a:rPr>
                        <a:t>3,630</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b="0" u="none" strike="noStrike" dirty="0">
                          <a:effectLst/>
                        </a:rPr>
                        <a:t>97.87</a:t>
                      </a:r>
                      <a:endParaRPr lang="es-MX" sz="1200" b="0" i="0" u="none" strike="noStrike" dirty="0">
                        <a:solidFill>
                          <a:srgbClr val="000000"/>
                        </a:solidFill>
                        <a:effectLst/>
                        <a:latin typeface="Calibri" panose="020F0502020204030204" pitchFamily="34" charset="0"/>
                      </a:endParaRPr>
                    </a:p>
                  </a:txBody>
                  <a:tcPr marL="9525" marR="9525" marT="9525" marB="0" anchor="b"/>
                </a:tc>
              </a:tr>
              <a:tr h="200025">
                <a:tc>
                  <a:txBody>
                    <a:bodyPr/>
                    <a:lstStyle/>
                    <a:p>
                      <a:pPr algn="r" fontAlgn="b"/>
                      <a:r>
                        <a:rPr lang="es-MX" sz="1200" b="0" u="none" strike="noStrike" dirty="0">
                          <a:effectLst/>
                        </a:rPr>
                        <a:t>No disponen de drenaje</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b="0" u="none" strike="noStrike" dirty="0">
                          <a:effectLst/>
                        </a:rPr>
                        <a:t>14</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b="0" u="none" strike="noStrike" dirty="0">
                          <a:effectLst/>
                        </a:rPr>
                        <a:t>0.38</a:t>
                      </a:r>
                      <a:endParaRPr lang="es-MX" sz="1200" b="0" i="0" u="none" strike="noStrike" dirty="0">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es-MX" sz="1200" b="1" u="none" strike="noStrike" dirty="0" smtClean="0">
                          <a:solidFill>
                            <a:schemeClr val="tx1"/>
                          </a:solidFill>
                          <a:effectLst/>
                        </a:rPr>
                        <a:t>Electricidad</a:t>
                      </a:r>
                      <a:endParaRPr lang="es-MX"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endParaRPr lang="es-MX"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endParaRPr lang="es-MX" sz="1200" b="1" i="0" u="none" strike="noStrike" dirty="0">
                        <a:solidFill>
                          <a:schemeClr val="tx1"/>
                        </a:solidFill>
                        <a:effectLst/>
                        <a:latin typeface="Calibri" panose="020F0502020204030204" pitchFamily="34" charset="0"/>
                      </a:endParaRPr>
                    </a:p>
                  </a:txBody>
                  <a:tcPr marL="9525" marR="9525" marT="9525" marB="0" anchor="b"/>
                </a:tc>
              </a:tr>
              <a:tr h="200025">
                <a:tc>
                  <a:txBody>
                    <a:bodyPr/>
                    <a:lstStyle/>
                    <a:p>
                      <a:pPr algn="r" fontAlgn="b"/>
                      <a:r>
                        <a:rPr lang="es-MX" sz="1200" b="0" u="none" strike="noStrike" dirty="0">
                          <a:effectLst/>
                        </a:rPr>
                        <a:t>Disponen luz eléctrica</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b="0" u="none" strike="noStrike" dirty="0">
                          <a:effectLst/>
                        </a:rPr>
                        <a:t>3,655</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b="0" u="none" strike="noStrike" dirty="0">
                          <a:effectLst/>
                        </a:rPr>
                        <a:t>98.54</a:t>
                      </a:r>
                      <a:endParaRPr lang="es-MX" sz="12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s-MX" sz="1200" b="0" u="none" strike="noStrike" dirty="0">
                          <a:effectLst/>
                        </a:rPr>
                        <a:t>No </a:t>
                      </a:r>
                      <a:r>
                        <a:rPr lang="es-MX" sz="1200" b="0" u="none" strike="noStrike" dirty="0" smtClean="0">
                          <a:effectLst/>
                        </a:rPr>
                        <a:t>dispone </a:t>
                      </a:r>
                      <a:r>
                        <a:rPr lang="es-MX" sz="1200" b="0" u="none" strike="noStrike" dirty="0">
                          <a:effectLst/>
                        </a:rPr>
                        <a:t>de luz eléctrica</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b="0" u="none" strike="noStrike" dirty="0">
                          <a:effectLst/>
                        </a:rPr>
                        <a:t>3</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b="0" u="none" strike="noStrike" dirty="0">
                          <a:effectLst/>
                        </a:rPr>
                        <a:t>0.08</a:t>
                      </a:r>
                      <a:endParaRPr lang="es-MX" sz="12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s-MX" sz="12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s-MX" sz="1200" b="1" u="none" strike="noStrike" dirty="0">
                          <a:solidFill>
                            <a:schemeClr val="bg1"/>
                          </a:solidFill>
                          <a:effectLst/>
                          <a:latin typeface="Arial" panose="020B0604020202020204" pitchFamily="34" charset="0"/>
                          <a:cs typeface="Arial" panose="020B0604020202020204" pitchFamily="34" charset="0"/>
                        </a:rPr>
                        <a:t>Habitadas con luz y agua entubada</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MX" sz="1200" b="1" u="none" strike="noStrike" dirty="0">
                          <a:solidFill>
                            <a:schemeClr val="bg1"/>
                          </a:solidFill>
                          <a:effectLst/>
                          <a:latin typeface="Arial" panose="020B0604020202020204" pitchFamily="34" charset="0"/>
                          <a:cs typeface="Arial" panose="020B0604020202020204" pitchFamily="34" charset="0"/>
                        </a:rPr>
                        <a:t>3,360</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MX" sz="1200" b="1" u="none" strike="noStrike" dirty="0">
                          <a:solidFill>
                            <a:schemeClr val="bg1"/>
                          </a:solidFill>
                          <a:effectLst/>
                          <a:latin typeface="Arial" panose="020B0604020202020204" pitchFamily="34" charset="0"/>
                          <a:cs typeface="Arial" panose="020B0604020202020204" pitchFamily="34" charset="0"/>
                        </a:rPr>
                        <a:t>99.03</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
        <p:nvSpPr>
          <p:cNvPr id="9" name="CuadroTexto 8"/>
          <p:cNvSpPr txBox="1"/>
          <p:nvPr/>
        </p:nvSpPr>
        <p:spPr>
          <a:xfrm>
            <a:off x="899592" y="5733526"/>
            <a:ext cx="1949016" cy="430887"/>
          </a:xfrm>
          <a:prstGeom prst="rect">
            <a:avLst/>
          </a:prstGeom>
          <a:noFill/>
        </p:spPr>
        <p:txBody>
          <a:bodyPr wrap="square" rtlCol="0">
            <a:spAutoFit/>
          </a:bodyPr>
          <a:lstStyle/>
          <a:p>
            <a:pPr algn="ctr"/>
            <a:r>
              <a:rPr lang="es-MX" sz="1200" dirty="0" smtClean="0"/>
              <a:t>Mapa de AGEB´s</a:t>
            </a:r>
          </a:p>
          <a:p>
            <a:pPr algn="ctr"/>
            <a:r>
              <a:rPr lang="es-MX" sz="1000" dirty="0" smtClean="0"/>
              <a:t>(INEGI,2015)</a:t>
            </a:r>
            <a:endParaRPr lang="es-MX" sz="1000" dirty="0"/>
          </a:p>
        </p:txBody>
      </p:sp>
      <p:sp>
        <p:nvSpPr>
          <p:cNvPr id="10" name="CuadroTexto 9"/>
          <p:cNvSpPr txBox="1"/>
          <p:nvPr/>
        </p:nvSpPr>
        <p:spPr>
          <a:xfrm>
            <a:off x="1959974" y="1321198"/>
            <a:ext cx="4958409" cy="338554"/>
          </a:xfrm>
          <a:prstGeom prst="rect">
            <a:avLst/>
          </a:prstGeom>
          <a:noFill/>
        </p:spPr>
        <p:txBody>
          <a:bodyPr wrap="none" rtlCol="0">
            <a:spAutoFit/>
          </a:bodyPr>
          <a:lstStyle/>
          <a:p>
            <a:r>
              <a:rPr lang="es-MX" sz="1600" dirty="0" smtClean="0">
                <a:latin typeface="Arial" panose="020B0604020202020204" pitchFamily="34" charset="0"/>
                <a:cs typeface="Arial" panose="020B0604020202020204" pitchFamily="34" charset="0"/>
              </a:rPr>
              <a:t>Aspectos sociales de la microcuenca Romeo Rincón</a:t>
            </a:r>
            <a:endParaRPr lang="es-MX" sz="1600" dirty="0">
              <a:latin typeface="Arial" panose="020B0604020202020204" pitchFamily="34" charset="0"/>
              <a:cs typeface="Arial" panose="020B0604020202020204" pitchFamily="34" charset="0"/>
            </a:endParaRPr>
          </a:p>
        </p:txBody>
      </p:sp>
      <p:sp>
        <p:nvSpPr>
          <p:cNvPr id="11" name="CuadroTexto 10"/>
          <p:cNvSpPr txBox="1"/>
          <p:nvPr/>
        </p:nvSpPr>
        <p:spPr>
          <a:xfrm>
            <a:off x="4605251" y="1695796"/>
            <a:ext cx="565265" cy="1330037"/>
          </a:xfrm>
          <a:prstGeom prst="rect">
            <a:avLst/>
          </a:prstGeom>
          <a:noFill/>
        </p:spPr>
        <p:txBody>
          <a:bodyPr wrap="square" rtlCol="0">
            <a:spAutoFit/>
          </a:bodyPr>
          <a:lstStyle/>
          <a:p>
            <a:endParaRPr lang="es-MX" dirty="0"/>
          </a:p>
        </p:txBody>
      </p:sp>
    </p:spTree>
    <p:extLst>
      <p:ext uri="{BB962C8B-B14F-4D97-AF65-F5344CB8AC3E}">
        <p14:creationId xmlns:p14="http://schemas.microsoft.com/office/powerpoint/2010/main" val="3513575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pic>
        <p:nvPicPr>
          <p:cNvPr id="4" name="Imagen 3"/>
          <p:cNvPicPr>
            <a:picLocks noChangeAspect="1"/>
          </p:cNvPicPr>
          <p:nvPr/>
        </p:nvPicPr>
        <p:blipFill>
          <a:blip r:embed="rId4"/>
          <a:stretch>
            <a:fillRect/>
          </a:stretch>
        </p:blipFill>
        <p:spPr>
          <a:xfrm>
            <a:off x="5992936" y="1862011"/>
            <a:ext cx="1416735" cy="1199967"/>
          </a:xfrm>
          <a:prstGeom prst="rect">
            <a:avLst/>
          </a:prstGeom>
        </p:spPr>
      </p:pic>
      <p:pic>
        <p:nvPicPr>
          <p:cNvPr id="5" name="Imagen 4"/>
          <p:cNvPicPr>
            <a:picLocks noChangeAspect="1"/>
          </p:cNvPicPr>
          <p:nvPr/>
        </p:nvPicPr>
        <p:blipFill>
          <a:blip r:embed="rId5"/>
          <a:stretch>
            <a:fillRect/>
          </a:stretch>
        </p:blipFill>
        <p:spPr>
          <a:xfrm>
            <a:off x="5983846" y="3861048"/>
            <a:ext cx="1981372" cy="1518036"/>
          </a:xfrm>
          <a:prstGeom prst="rect">
            <a:avLst/>
          </a:prstGeom>
        </p:spPr>
      </p:pic>
      <p:pic>
        <p:nvPicPr>
          <p:cNvPr id="12" name="Imagen 11"/>
          <p:cNvPicPr>
            <a:picLocks noChangeAspect="1"/>
          </p:cNvPicPr>
          <p:nvPr/>
        </p:nvPicPr>
        <p:blipFill>
          <a:blip r:embed="rId6"/>
          <a:stretch>
            <a:fillRect/>
          </a:stretch>
        </p:blipFill>
        <p:spPr>
          <a:xfrm>
            <a:off x="1109693" y="1515240"/>
            <a:ext cx="3703320" cy="2057400"/>
          </a:xfrm>
          <a:prstGeom prst="rect">
            <a:avLst/>
          </a:prstGeom>
        </p:spPr>
      </p:pic>
      <p:pic>
        <p:nvPicPr>
          <p:cNvPr id="14" name="Imagen 13"/>
          <p:cNvPicPr>
            <a:picLocks noChangeAspect="1"/>
          </p:cNvPicPr>
          <p:nvPr/>
        </p:nvPicPr>
        <p:blipFill>
          <a:blip r:embed="rId7"/>
          <a:stretch>
            <a:fillRect/>
          </a:stretch>
        </p:blipFill>
        <p:spPr>
          <a:xfrm>
            <a:off x="1003013" y="3667706"/>
            <a:ext cx="3810000" cy="2263140"/>
          </a:xfrm>
          <a:prstGeom prst="rect">
            <a:avLst/>
          </a:prstGeom>
        </p:spPr>
      </p:pic>
      <p:sp>
        <p:nvSpPr>
          <p:cNvPr id="8" name="CuadroTexto 7"/>
          <p:cNvSpPr txBox="1"/>
          <p:nvPr/>
        </p:nvSpPr>
        <p:spPr>
          <a:xfrm>
            <a:off x="2151553" y="1082406"/>
            <a:ext cx="5094664" cy="338554"/>
          </a:xfrm>
          <a:prstGeom prst="rect">
            <a:avLst/>
          </a:prstGeom>
          <a:noFill/>
        </p:spPr>
        <p:txBody>
          <a:bodyPr wrap="none" rtlCol="0">
            <a:spAutoFit/>
          </a:bodyPr>
          <a:lstStyle/>
          <a:p>
            <a:r>
              <a:rPr lang="es-MX" sz="1600" dirty="0" smtClean="0">
                <a:latin typeface="Arial" panose="020B0604020202020204" pitchFamily="34" charset="0"/>
                <a:cs typeface="Arial" panose="020B0604020202020204" pitchFamily="34" charset="0"/>
              </a:rPr>
              <a:t>Aspectos sociales de la microcuenca Romeo Rincón</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083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4" name="CuadroTexto 3"/>
          <p:cNvSpPr txBox="1"/>
          <p:nvPr/>
        </p:nvSpPr>
        <p:spPr>
          <a:xfrm>
            <a:off x="4799713" y="3231495"/>
            <a:ext cx="1732638" cy="307777"/>
          </a:xfrm>
          <a:prstGeom prst="rect">
            <a:avLst/>
          </a:prstGeom>
          <a:noFill/>
        </p:spPr>
        <p:txBody>
          <a:bodyPr wrap="square" rtlCol="0">
            <a:spAutoFit/>
          </a:bodyPr>
          <a:lstStyle/>
          <a:p>
            <a:pPr algn="ctr"/>
            <a:r>
              <a:rPr lang="es-MX" sz="1400" dirty="0" smtClean="0"/>
              <a:t>Ortofoto 1984</a:t>
            </a:r>
            <a:endParaRPr lang="es-MX" sz="1400" dirty="0"/>
          </a:p>
        </p:txBody>
      </p:sp>
      <p:pic>
        <p:nvPicPr>
          <p:cNvPr id="5" name="Imagen 4"/>
          <p:cNvPicPr>
            <a:picLocks noChangeAspect="1"/>
          </p:cNvPicPr>
          <p:nvPr/>
        </p:nvPicPr>
        <p:blipFill>
          <a:blip r:embed="rId4"/>
          <a:stretch>
            <a:fillRect/>
          </a:stretch>
        </p:blipFill>
        <p:spPr>
          <a:xfrm>
            <a:off x="4934124" y="1692915"/>
            <a:ext cx="1463815" cy="1538580"/>
          </a:xfrm>
          <a:prstGeom prst="rect">
            <a:avLst/>
          </a:prstGeom>
        </p:spPr>
      </p:pic>
      <p:pic>
        <p:nvPicPr>
          <p:cNvPr id="6" name="Imagen 5"/>
          <p:cNvPicPr>
            <a:picLocks noChangeAspect="1"/>
          </p:cNvPicPr>
          <p:nvPr/>
        </p:nvPicPr>
        <p:blipFill>
          <a:blip r:embed="rId5"/>
          <a:stretch>
            <a:fillRect/>
          </a:stretch>
        </p:blipFill>
        <p:spPr>
          <a:xfrm>
            <a:off x="6658306" y="1734655"/>
            <a:ext cx="1516697" cy="1405971"/>
          </a:xfrm>
          <a:prstGeom prst="rect">
            <a:avLst/>
          </a:prstGeom>
        </p:spPr>
      </p:pic>
      <p:sp>
        <p:nvSpPr>
          <p:cNvPr id="7" name="CuadroTexto 6"/>
          <p:cNvSpPr txBox="1"/>
          <p:nvPr/>
        </p:nvSpPr>
        <p:spPr>
          <a:xfrm>
            <a:off x="6743796" y="3337770"/>
            <a:ext cx="1373862" cy="307777"/>
          </a:xfrm>
          <a:prstGeom prst="rect">
            <a:avLst/>
          </a:prstGeom>
          <a:noFill/>
        </p:spPr>
        <p:txBody>
          <a:bodyPr wrap="square" rtlCol="0">
            <a:spAutoFit/>
          </a:bodyPr>
          <a:lstStyle/>
          <a:p>
            <a:r>
              <a:rPr lang="es-MX" sz="1400" dirty="0" smtClean="0"/>
              <a:t>Ortofoto 2000</a:t>
            </a:r>
            <a:endParaRPr lang="es-MX" sz="1400" dirty="0"/>
          </a:p>
        </p:txBody>
      </p:sp>
      <p:pic>
        <p:nvPicPr>
          <p:cNvPr id="8" name="Imagen 7"/>
          <p:cNvPicPr>
            <a:picLocks noChangeAspect="1"/>
          </p:cNvPicPr>
          <p:nvPr/>
        </p:nvPicPr>
        <p:blipFill>
          <a:blip r:embed="rId6"/>
          <a:stretch>
            <a:fillRect/>
          </a:stretch>
        </p:blipFill>
        <p:spPr>
          <a:xfrm>
            <a:off x="4978388" y="3758851"/>
            <a:ext cx="1437006" cy="1915079"/>
          </a:xfrm>
          <a:prstGeom prst="rect">
            <a:avLst/>
          </a:prstGeom>
        </p:spPr>
      </p:pic>
      <p:pic>
        <p:nvPicPr>
          <p:cNvPr id="9" name="Imagen 8"/>
          <p:cNvPicPr>
            <a:picLocks noChangeAspect="1"/>
          </p:cNvPicPr>
          <p:nvPr/>
        </p:nvPicPr>
        <p:blipFill>
          <a:blip r:embed="rId7"/>
          <a:stretch>
            <a:fillRect/>
          </a:stretch>
        </p:blipFill>
        <p:spPr>
          <a:xfrm rot="16200000">
            <a:off x="6494361" y="4084948"/>
            <a:ext cx="2006436" cy="1240159"/>
          </a:xfrm>
          <a:prstGeom prst="rect">
            <a:avLst/>
          </a:prstGeom>
        </p:spPr>
      </p:pic>
      <p:sp>
        <p:nvSpPr>
          <p:cNvPr id="10" name="CuadroTexto 9"/>
          <p:cNvSpPr txBox="1"/>
          <p:nvPr/>
        </p:nvSpPr>
        <p:spPr>
          <a:xfrm>
            <a:off x="4952909" y="5708246"/>
            <a:ext cx="1100377" cy="523220"/>
          </a:xfrm>
          <a:prstGeom prst="rect">
            <a:avLst/>
          </a:prstGeom>
          <a:noFill/>
        </p:spPr>
        <p:txBody>
          <a:bodyPr wrap="square" rtlCol="0">
            <a:spAutoFit/>
          </a:bodyPr>
          <a:lstStyle/>
          <a:p>
            <a:pPr algn="ctr"/>
            <a:r>
              <a:rPr lang="es-MX" sz="1400" dirty="0" smtClean="0"/>
              <a:t>Topográfico</a:t>
            </a:r>
          </a:p>
          <a:p>
            <a:pPr algn="ctr"/>
            <a:r>
              <a:rPr lang="es-MX" sz="1400" dirty="0" smtClean="0"/>
              <a:t> 1970</a:t>
            </a:r>
            <a:endParaRPr lang="es-MX" sz="1400" dirty="0"/>
          </a:p>
        </p:txBody>
      </p:sp>
      <p:sp>
        <p:nvSpPr>
          <p:cNvPr id="20" name="CuadroTexto 19"/>
          <p:cNvSpPr txBox="1"/>
          <p:nvPr/>
        </p:nvSpPr>
        <p:spPr>
          <a:xfrm>
            <a:off x="6936423" y="5662505"/>
            <a:ext cx="1100377" cy="523220"/>
          </a:xfrm>
          <a:prstGeom prst="rect">
            <a:avLst/>
          </a:prstGeom>
          <a:noFill/>
        </p:spPr>
        <p:txBody>
          <a:bodyPr wrap="square" rtlCol="0">
            <a:spAutoFit/>
          </a:bodyPr>
          <a:lstStyle/>
          <a:p>
            <a:pPr algn="ctr"/>
            <a:r>
              <a:rPr lang="es-MX" sz="1400" dirty="0" smtClean="0"/>
              <a:t>Topográfico</a:t>
            </a:r>
          </a:p>
          <a:p>
            <a:pPr algn="ctr"/>
            <a:r>
              <a:rPr lang="es-MX" sz="1400" dirty="0" smtClean="0"/>
              <a:t> 1990</a:t>
            </a:r>
            <a:endParaRPr lang="es-MX" sz="1400" dirty="0"/>
          </a:p>
        </p:txBody>
      </p:sp>
      <p:sp>
        <p:nvSpPr>
          <p:cNvPr id="21" name="CuadroTexto 20"/>
          <p:cNvSpPr txBox="1"/>
          <p:nvPr/>
        </p:nvSpPr>
        <p:spPr>
          <a:xfrm>
            <a:off x="716569" y="1630700"/>
            <a:ext cx="3260829" cy="584775"/>
          </a:xfrm>
          <a:prstGeom prst="rect">
            <a:avLst/>
          </a:prstGeom>
          <a:noFill/>
        </p:spPr>
        <p:txBody>
          <a:bodyPr wrap="none" rtlCol="0">
            <a:spAutoFit/>
          </a:bodyPr>
          <a:lstStyle/>
          <a:p>
            <a:r>
              <a:rPr lang="es-MX" sz="1600" dirty="0" smtClean="0">
                <a:latin typeface="Arial" panose="020B0604020202020204" pitchFamily="34" charset="0"/>
                <a:cs typeface="Arial" panose="020B0604020202020204" pitchFamily="34" charset="0"/>
              </a:rPr>
              <a:t>Proceso de Urbanización</a:t>
            </a:r>
          </a:p>
          <a:p>
            <a:r>
              <a:rPr lang="es-MX" sz="1600" dirty="0" smtClean="0">
                <a:latin typeface="Arial" panose="020B0604020202020204" pitchFamily="34" charset="0"/>
                <a:cs typeface="Arial" panose="020B0604020202020204" pitchFamily="34" charset="0"/>
              </a:rPr>
              <a:t>de la microcuenca Romeo Rincón</a:t>
            </a:r>
            <a:endParaRPr lang="es-MX" sz="1600" dirty="0">
              <a:latin typeface="Arial" panose="020B0604020202020204" pitchFamily="34" charset="0"/>
              <a:cs typeface="Arial" panose="020B0604020202020204" pitchFamily="34" charset="0"/>
            </a:endParaRPr>
          </a:p>
        </p:txBody>
      </p:sp>
      <p:pic>
        <p:nvPicPr>
          <p:cNvPr id="22" name="Imagen 21"/>
          <p:cNvPicPr>
            <a:picLocks noChangeAspect="1"/>
          </p:cNvPicPr>
          <p:nvPr/>
        </p:nvPicPr>
        <p:blipFill>
          <a:blip r:embed="rId8"/>
          <a:stretch>
            <a:fillRect/>
          </a:stretch>
        </p:blipFill>
        <p:spPr>
          <a:xfrm>
            <a:off x="932887" y="2343474"/>
            <a:ext cx="3375540" cy="1988592"/>
          </a:xfrm>
          <a:prstGeom prst="rect">
            <a:avLst/>
          </a:prstGeom>
        </p:spPr>
      </p:pic>
      <p:pic>
        <p:nvPicPr>
          <p:cNvPr id="23" name="Imagen 22"/>
          <p:cNvPicPr>
            <a:picLocks noChangeAspect="1"/>
          </p:cNvPicPr>
          <p:nvPr/>
        </p:nvPicPr>
        <p:blipFill>
          <a:blip r:embed="rId9"/>
          <a:stretch>
            <a:fillRect/>
          </a:stretch>
        </p:blipFill>
        <p:spPr>
          <a:xfrm>
            <a:off x="1302223" y="4390764"/>
            <a:ext cx="2636867" cy="1863694"/>
          </a:xfrm>
          <a:prstGeom prst="rect">
            <a:avLst/>
          </a:prstGeom>
        </p:spPr>
      </p:pic>
    </p:spTree>
    <p:extLst>
      <p:ext uri="{BB962C8B-B14F-4D97-AF65-F5344CB8AC3E}">
        <p14:creationId xmlns:p14="http://schemas.microsoft.com/office/powerpoint/2010/main" val="637413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13" name="CuadroTexto 12"/>
          <p:cNvSpPr txBox="1"/>
          <p:nvPr/>
        </p:nvSpPr>
        <p:spPr>
          <a:xfrm>
            <a:off x="1624619" y="1348827"/>
            <a:ext cx="6120680" cy="369332"/>
          </a:xfrm>
          <a:prstGeom prst="rect">
            <a:avLst/>
          </a:prstGeom>
          <a:noFill/>
        </p:spPr>
        <p:txBody>
          <a:bodyPr wrap="square" rtlCol="0">
            <a:spAutoFit/>
          </a:bodyPr>
          <a:lstStyle/>
          <a:p>
            <a:pPr algn="ctr"/>
            <a:r>
              <a:rPr lang="es-MX" dirty="0" smtClean="0"/>
              <a:t>Actividades de la Investigación para conclusión </a:t>
            </a:r>
            <a:endParaRPr lang="es-MX" dirty="0"/>
          </a:p>
        </p:txBody>
      </p:sp>
      <p:pic>
        <p:nvPicPr>
          <p:cNvPr id="5" name="Imagen 4"/>
          <p:cNvPicPr>
            <a:picLocks noChangeAspect="1"/>
          </p:cNvPicPr>
          <p:nvPr/>
        </p:nvPicPr>
        <p:blipFill>
          <a:blip r:embed="rId4"/>
          <a:stretch>
            <a:fillRect/>
          </a:stretch>
        </p:blipFill>
        <p:spPr>
          <a:xfrm>
            <a:off x="1617245" y="1712283"/>
            <a:ext cx="5907083" cy="4435134"/>
          </a:xfrm>
          <a:prstGeom prst="rect">
            <a:avLst/>
          </a:prstGeom>
          <a:ln w="28575">
            <a:solidFill>
              <a:schemeClr val="tx1"/>
            </a:solidFill>
          </a:ln>
        </p:spPr>
      </p:pic>
    </p:spTree>
    <p:extLst>
      <p:ext uri="{BB962C8B-B14F-4D97-AF65-F5344CB8AC3E}">
        <p14:creationId xmlns:p14="http://schemas.microsoft.com/office/powerpoint/2010/main" val="1031388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6" name="Rectángulo 5"/>
          <p:cNvSpPr/>
          <p:nvPr/>
        </p:nvSpPr>
        <p:spPr>
          <a:xfrm>
            <a:off x="1547664" y="2708920"/>
            <a:ext cx="5904656" cy="923330"/>
          </a:xfrm>
          <a:prstGeom prst="rect">
            <a:avLst/>
          </a:prstGeom>
          <a:noFill/>
        </p:spPr>
        <p:txBody>
          <a:bodyPr wrap="square" lIns="91440" tIns="45720" rIns="91440" bIns="45720">
            <a:spAutoFit/>
          </a:bodyPr>
          <a:lstStyle/>
          <a:p>
            <a:pPr algn="ctr"/>
            <a:r>
              <a:rPr lang="es-ES" sz="5400" b="0" cap="none" spc="0" dirty="0" smtClean="0">
                <a:ln w="0">
                  <a:solidFill>
                    <a:schemeClr val="tx1">
                      <a:lumMod val="85000"/>
                      <a:lumOff val="15000"/>
                    </a:schemeClr>
                  </a:solidFill>
                </a:ln>
                <a:effectLst>
                  <a:outerShdw blurRad="38100" dist="25400" dir="5400000" algn="ctr" rotWithShape="0">
                    <a:srgbClr val="6E747A">
                      <a:alpha val="43000"/>
                    </a:srgbClr>
                  </a:outerShdw>
                </a:effectLst>
              </a:rPr>
              <a:t>Muchas gracias</a:t>
            </a:r>
            <a:endParaRPr lang="es-ES" sz="5400" b="0" cap="none" spc="0" dirty="0">
              <a:ln w="0">
                <a:solidFill>
                  <a:schemeClr val="tx1">
                    <a:lumMod val="85000"/>
                    <a:lumOff val="15000"/>
                  </a:schemeClr>
                </a:solidFill>
              </a:ln>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65229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4" name="CuadroTexto 3"/>
          <p:cNvSpPr txBox="1"/>
          <p:nvPr/>
        </p:nvSpPr>
        <p:spPr>
          <a:xfrm>
            <a:off x="1758899" y="1407473"/>
            <a:ext cx="2880320" cy="584775"/>
          </a:xfrm>
          <a:prstGeom prst="rect">
            <a:avLst/>
          </a:prstGeom>
          <a:noFill/>
        </p:spPr>
        <p:txBody>
          <a:bodyPr wrap="square" rtlCol="0">
            <a:spAutoFit/>
          </a:bodyPr>
          <a:lstStyle/>
          <a:p>
            <a:r>
              <a:rPr lang="es-MX" sz="1600" b="1" dirty="0" smtClean="0">
                <a:latin typeface="Arial" panose="020B0604020202020204" pitchFamily="34" charset="0"/>
                <a:cs typeface="Arial" panose="020B0604020202020204" pitchFamily="34" charset="0"/>
              </a:rPr>
              <a:t>CAPITULO I</a:t>
            </a:r>
          </a:p>
          <a:p>
            <a:r>
              <a:rPr lang="es-MX" sz="1600" b="1" dirty="0" smtClean="0">
                <a:latin typeface="Arial" panose="020B0604020202020204" pitchFamily="34" charset="0"/>
                <a:cs typeface="Arial" panose="020B0604020202020204" pitchFamily="34" charset="0"/>
              </a:rPr>
              <a:t>Problema de Investigación </a:t>
            </a:r>
            <a:endParaRPr lang="es-MX" sz="1600" b="1" dirty="0">
              <a:latin typeface="Arial" panose="020B0604020202020204" pitchFamily="34" charset="0"/>
              <a:cs typeface="Arial" panose="020B0604020202020204" pitchFamily="34" charset="0"/>
            </a:endParaRPr>
          </a:p>
        </p:txBody>
      </p:sp>
      <p:sp>
        <p:nvSpPr>
          <p:cNvPr id="5" name="CuadroTexto 4"/>
          <p:cNvSpPr txBox="1"/>
          <p:nvPr/>
        </p:nvSpPr>
        <p:spPr>
          <a:xfrm>
            <a:off x="1510261" y="2111370"/>
            <a:ext cx="6120680" cy="3890232"/>
          </a:xfrm>
          <a:prstGeom prst="rect">
            <a:avLst/>
          </a:prstGeom>
          <a:noFill/>
        </p:spPr>
        <p:txBody>
          <a:bodyPr wrap="square" rtlCol="0">
            <a:spAutoFit/>
          </a:bodyPr>
          <a:lstStyle/>
          <a:p>
            <a:pPr algn="just">
              <a:lnSpc>
                <a:spcPct val="150000"/>
              </a:lnSpc>
            </a:pPr>
            <a:r>
              <a:rPr lang="es-MX" sz="1400" dirty="0" smtClean="0">
                <a:latin typeface="Arial" panose="020B0604020202020204" pitchFamily="34" charset="0"/>
                <a:cs typeface="Arial" panose="020B0604020202020204" pitchFamily="34" charset="0"/>
              </a:rPr>
              <a:t>En Tuxtla Gutiérrez entre 1970-2013, han ocurrido 28 eventos generadores de lluvias </a:t>
            </a:r>
            <a:r>
              <a:rPr lang="es-MX" sz="1400" dirty="0">
                <a:latin typeface="Arial" panose="020B0604020202020204" pitchFamily="34" charset="0"/>
                <a:cs typeface="Arial" panose="020B0604020202020204" pitchFamily="34" charset="0"/>
              </a:rPr>
              <a:t>e </a:t>
            </a:r>
            <a:r>
              <a:rPr lang="es-MX" sz="1400" dirty="0" smtClean="0">
                <a:latin typeface="Arial" panose="020B0604020202020204" pitchFamily="34" charset="0"/>
                <a:cs typeface="Arial" panose="020B0604020202020204" pitchFamily="34" charset="0"/>
              </a:rPr>
              <a:t>inundación considerables.  De 2010  a 2017 en los meses de septiembre han presentados lluvias atípicas importantes.</a:t>
            </a:r>
            <a:endParaRPr lang="es-MX" sz="1400" dirty="0">
              <a:latin typeface="Arial" panose="020B0604020202020204" pitchFamily="34" charset="0"/>
              <a:cs typeface="Arial" panose="020B0604020202020204" pitchFamily="34" charset="0"/>
            </a:endParaRPr>
          </a:p>
          <a:p>
            <a:pPr algn="just">
              <a:lnSpc>
                <a:spcPct val="150000"/>
              </a:lnSpc>
            </a:pPr>
            <a:endParaRPr lang="es-MX" sz="1400" dirty="0">
              <a:latin typeface="Arial" panose="020B0604020202020204" pitchFamily="34" charset="0"/>
              <a:cs typeface="Arial" panose="020B0604020202020204" pitchFamily="34" charset="0"/>
            </a:endParaRPr>
          </a:p>
          <a:p>
            <a:pPr algn="just">
              <a:lnSpc>
                <a:spcPct val="150000"/>
              </a:lnSpc>
            </a:pPr>
            <a:r>
              <a:rPr lang="es-MX" sz="1400" dirty="0" smtClean="0">
                <a:latin typeface="Arial" panose="020B0604020202020204" pitchFamily="34" charset="0"/>
                <a:cs typeface="Arial" panose="020B0604020202020204" pitchFamily="34" charset="0"/>
              </a:rPr>
              <a:t>Hasta 1996 estas afectaciones se presentaban en áreas especificas (áreas de río Sabinal)  y a partir de 2001 en colonias y viviendas al interior de la ciudad sobre  anteriores afluentes. Siendo los efectos de desastre más evidente en 2016 con 26 colonias afectadas  y el derrumbe del embovedado en el Barrio San Francisco (Arroyo San Roque).</a:t>
            </a:r>
          </a:p>
          <a:p>
            <a:pPr algn="just">
              <a:lnSpc>
                <a:spcPct val="150000"/>
              </a:lnSpc>
            </a:pPr>
            <a:endParaRPr lang="es-MX" sz="1200" dirty="0"/>
          </a:p>
          <a:p>
            <a:pPr algn="just">
              <a:lnSpc>
                <a:spcPct val="150000"/>
              </a:lnSpc>
            </a:pPr>
            <a:r>
              <a:rPr lang="es-MX" sz="1200" dirty="0" smtClean="0"/>
              <a:t>(</a:t>
            </a:r>
            <a:r>
              <a:rPr lang="es-MX" sz="1200" dirty="0">
                <a:hlinkClick r:id="rId4"/>
              </a:rPr>
              <a:t>https://</a:t>
            </a:r>
            <a:r>
              <a:rPr lang="es-MX" sz="1200" dirty="0" smtClean="0">
                <a:hlinkClick r:id="rId4"/>
              </a:rPr>
              <a:t>www.desinventar.org/es/database</a:t>
            </a:r>
            <a:r>
              <a:rPr lang="es-MX" sz="1200" dirty="0" smtClean="0"/>
              <a:t>, 2018; Atlas de riesgo TGZ, 2011;</a:t>
            </a:r>
            <a:r>
              <a:rPr lang="es-MX" sz="1200" dirty="0"/>
              <a:t> Periódicos varios, </a:t>
            </a:r>
            <a:r>
              <a:rPr lang="es-MX" sz="1200" dirty="0" smtClean="0"/>
              <a:t>) </a:t>
            </a:r>
            <a:endParaRPr lang="es-MX" sz="1200" dirty="0"/>
          </a:p>
        </p:txBody>
      </p:sp>
    </p:spTree>
    <p:extLst>
      <p:ext uri="{BB962C8B-B14F-4D97-AF65-F5344CB8AC3E}">
        <p14:creationId xmlns:p14="http://schemas.microsoft.com/office/powerpoint/2010/main" val="3648841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5" name="Rectángulo 4"/>
          <p:cNvSpPr/>
          <p:nvPr/>
        </p:nvSpPr>
        <p:spPr>
          <a:xfrm>
            <a:off x="1551501" y="898634"/>
            <a:ext cx="5972827" cy="4739759"/>
          </a:xfrm>
          <a:prstGeom prst="rect">
            <a:avLst/>
          </a:prstGeom>
        </p:spPr>
        <p:txBody>
          <a:bodyPr wrap="square">
            <a:spAutoFit/>
          </a:bodyPr>
          <a:lstStyle/>
          <a:p>
            <a:pPr algn="just">
              <a:lnSpc>
                <a:spcPct val="200000"/>
              </a:lnSpc>
              <a:spcAft>
                <a:spcPts val="0"/>
              </a:spcAft>
            </a:pPr>
            <a:endPar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Entre </a:t>
            </a:r>
            <a:r>
              <a:rPr lang="es-MX"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1970 y </a:t>
            </a:r>
            <a:r>
              <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1973,se embovedan </a:t>
            </a:r>
            <a:r>
              <a:rPr lang="es-MX"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26 de los 27 arroyos tributarios </a:t>
            </a:r>
            <a:r>
              <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y  </a:t>
            </a:r>
            <a:r>
              <a:rPr lang="es-MX"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se convirtieron en calles otros 60 escurrimientos </a:t>
            </a:r>
            <a:r>
              <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alimentadores.</a:t>
            </a:r>
            <a:endParaRPr lang="es-MX"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De 1986 </a:t>
            </a:r>
            <a:r>
              <a:rPr lang="es-MX"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a 2014, </a:t>
            </a:r>
            <a:r>
              <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Tuxtla </a:t>
            </a:r>
            <a:r>
              <a:rPr lang="es-MX"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Gutiérrez aumentó </a:t>
            </a:r>
            <a:r>
              <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anualmente más </a:t>
            </a:r>
            <a:r>
              <a:rPr lang="es-MX"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de 3</a:t>
            </a:r>
            <a:r>
              <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suelo residencial; </a:t>
            </a:r>
            <a:r>
              <a:rPr lang="es-MX"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el </a:t>
            </a:r>
            <a:r>
              <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agropecuario </a:t>
            </a:r>
            <a:r>
              <a:rPr lang="es-MX"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y natural disminuyó </a:t>
            </a:r>
            <a:r>
              <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el 1% (5 </a:t>
            </a:r>
            <a:r>
              <a:rPr lang="es-MX"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mil </a:t>
            </a:r>
            <a:r>
              <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hectáreas).  El </a:t>
            </a:r>
            <a:r>
              <a:rPr lang="es-MX"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uso residencial se multiplicó por 2,5 </a:t>
            </a:r>
            <a:r>
              <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veces.</a:t>
            </a:r>
          </a:p>
          <a:p>
            <a:pPr algn="just">
              <a:lnSpc>
                <a:spcPct val="150000"/>
              </a:lnSpc>
            </a:pPr>
            <a:r>
              <a:rPr lang="es-MX" sz="1400" dirty="0" smtClean="0">
                <a:latin typeface="Arial" panose="020B0604020202020204" pitchFamily="34" charset="0"/>
                <a:cs typeface="Arial" panose="020B0604020202020204" pitchFamily="34" charset="0"/>
              </a:rPr>
              <a:t>El POET </a:t>
            </a:r>
            <a:r>
              <a:rPr lang="es-MX" sz="1400" dirty="0">
                <a:latin typeface="Arial" panose="020B0604020202020204" pitchFamily="34" charset="0"/>
                <a:cs typeface="Arial" panose="020B0604020202020204" pitchFamily="34" charset="0"/>
              </a:rPr>
              <a:t>de la subcuenca del río Sabinal </a:t>
            </a:r>
            <a:r>
              <a:rPr lang="es-MX" sz="1400" dirty="0" smtClean="0">
                <a:latin typeface="Arial" panose="020B0604020202020204" pitchFamily="34" charset="0"/>
                <a:cs typeface="Arial" panose="020B0604020202020204" pitchFamily="34" charset="0"/>
              </a:rPr>
              <a:t>de 2011, menciona un área </a:t>
            </a:r>
            <a:r>
              <a:rPr lang="es-MX" sz="1400" dirty="0">
                <a:latin typeface="Arial" panose="020B0604020202020204" pitchFamily="34" charset="0"/>
                <a:cs typeface="Arial" panose="020B0604020202020204" pitchFamily="34" charset="0"/>
              </a:rPr>
              <a:t>de </a:t>
            </a:r>
            <a:r>
              <a:rPr lang="es-MX" sz="1400" b="1" dirty="0">
                <a:latin typeface="Arial" panose="020B0604020202020204" pitchFamily="34" charset="0"/>
                <a:cs typeface="Arial" panose="020B0604020202020204" pitchFamily="34" charset="0"/>
              </a:rPr>
              <a:t>riesgo por inundación de </a:t>
            </a:r>
            <a:r>
              <a:rPr lang="es-MX" sz="1400" dirty="0">
                <a:latin typeface="Arial" panose="020B0604020202020204" pitchFamily="34" charset="0"/>
                <a:cs typeface="Arial" panose="020B0604020202020204" pitchFamily="34" charset="0"/>
              </a:rPr>
              <a:t>353.2 Has., </a:t>
            </a:r>
            <a:r>
              <a:rPr lang="es-MX" sz="1400" dirty="0" smtClean="0">
                <a:latin typeface="Arial" panose="020B0604020202020204" pitchFamily="34" charset="0"/>
                <a:cs typeface="Arial" panose="020B0604020202020204" pitchFamily="34" charset="0"/>
              </a:rPr>
              <a:t>y </a:t>
            </a:r>
            <a:r>
              <a:rPr lang="es-MX" sz="1400" dirty="0">
                <a:latin typeface="Arial" panose="020B0604020202020204" pitchFamily="34" charset="0"/>
                <a:cs typeface="Arial" panose="020B0604020202020204" pitchFamily="34" charset="0"/>
              </a:rPr>
              <a:t>de </a:t>
            </a:r>
            <a:r>
              <a:rPr lang="es-MX" sz="1400" b="1" dirty="0">
                <a:latin typeface="Arial" panose="020B0604020202020204" pitchFamily="34" charset="0"/>
                <a:cs typeface="Arial" panose="020B0604020202020204" pitchFamily="34" charset="0"/>
              </a:rPr>
              <a:t>alto riesgo por inundación en </a:t>
            </a:r>
            <a:r>
              <a:rPr lang="es-MX" sz="1400" dirty="0">
                <a:latin typeface="Arial" panose="020B0604020202020204" pitchFamily="34" charset="0"/>
                <a:cs typeface="Arial" panose="020B0604020202020204" pitchFamily="34" charset="0"/>
              </a:rPr>
              <a:t>38.9 Has., de origen pluvial</a:t>
            </a:r>
            <a:r>
              <a:rPr lang="es-MX" sz="1400" b="1"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siendo</a:t>
            </a:r>
            <a:r>
              <a:rPr lang="es-MX" sz="1400" b="1"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cada vez más recurrentes</a:t>
            </a:r>
            <a:r>
              <a:rPr lang="es-MX" sz="1400" dirty="0" smtClean="0">
                <a:latin typeface="Arial" panose="020B0604020202020204" pitchFamily="34" charset="0"/>
                <a:cs typeface="Arial" panose="020B0604020202020204" pitchFamily="34" charset="0"/>
              </a:rPr>
              <a:t>.</a:t>
            </a:r>
            <a:r>
              <a:rPr lang="es-MX"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MX"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MX" sz="1000" dirty="0">
                <a:latin typeface="Arial" panose="020B0604020202020204" pitchFamily="34" charset="0"/>
                <a:ea typeface="Calibri" panose="020F0502020204030204" pitchFamily="34" charset="0"/>
                <a:cs typeface="Times New Roman" panose="02020603050405020304" pitchFamily="18" charset="0"/>
              </a:rPr>
              <a:t>García y Hernando, </a:t>
            </a:r>
            <a:r>
              <a:rPr lang="es-MX" sz="1000" dirty="0" smtClean="0">
                <a:latin typeface="Arial" panose="020B0604020202020204" pitchFamily="34" charset="0"/>
                <a:ea typeface="Calibri" panose="020F0502020204030204" pitchFamily="34" charset="0"/>
                <a:cs typeface="Times New Roman" panose="02020603050405020304" pitchFamily="18" charset="0"/>
              </a:rPr>
              <a:t>2015ª;</a:t>
            </a:r>
            <a:r>
              <a:rPr lang="es-MX"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Zambrano</a:t>
            </a:r>
            <a:r>
              <a:rPr lang="es-MX"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2016). </a:t>
            </a:r>
            <a:r>
              <a:rPr lang="es-MX" sz="1000" dirty="0" smtClean="0">
                <a:latin typeface="Arial" panose="020B0604020202020204" pitchFamily="34" charset="0"/>
                <a:ea typeface="Calibri" panose="020F0502020204030204" pitchFamily="34" charset="0"/>
                <a:cs typeface="Times New Roman" panose="02020603050405020304" pitchFamily="18" charset="0"/>
              </a:rPr>
              <a:t>.</a:t>
            </a:r>
            <a:r>
              <a:rPr lang="es-MX" sz="1000" dirty="0" smtClean="0"/>
              <a:t> </a:t>
            </a:r>
            <a:endParaRPr lang="es-MX" sz="1000" dirty="0"/>
          </a:p>
          <a:p>
            <a:pPr algn="just">
              <a:lnSpc>
                <a:spcPct val="150000"/>
              </a:lnSpc>
            </a:pPr>
            <a:r>
              <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MX" sz="1400" dirty="0">
              <a:latin typeface="Arial" panose="020B0604020202020204" pitchFamily="34" charset="0"/>
              <a:cs typeface="Arial" panose="020B0604020202020204" pitchFamily="34" charset="0"/>
            </a:endParaRPr>
          </a:p>
          <a:p>
            <a:pPr algn="just">
              <a:lnSpc>
                <a:spcPct val="150000"/>
              </a:lnSpc>
              <a:spcAft>
                <a:spcPts val="0"/>
              </a:spcAft>
            </a:pPr>
            <a:endParaRPr lang="es-MX"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 </a:t>
            </a:r>
            <a:endParaRPr lang="es-MX" sz="1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10 Grupo"/>
          <p:cNvGrpSpPr/>
          <p:nvPr/>
        </p:nvGrpSpPr>
        <p:grpSpPr>
          <a:xfrm>
            <a:off x="5186803" y="4356300"/>
            <a:ext cx="2976607" cy="1612177"/>
            <a:chOff x="-213436" y="309204"/>
            <a:chExt cx="7839076" cy="5202237"/>
          </a:xfrm>
        </p:grpSpPr>
        <p:pic>
          <p:nvPicPr>
            <p:cNvPr id="7" name="Picture 2" descr="C:\Documents and Settings\YERIT\Escritorio\TRAZAAAAA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436" y="309204"/>
              <a:ext cx="7839076" cy="52022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YERIT\Escritorio\TRAZAAAAAA.png"/>
            <p:cNvPicPr>
              <a:picLocks noChangeAspect="1" noChangeArrowheads="1"/>
            </p:cNvPicPr>
            <p:nvPr/>
          </p:nvPicPr>
          <p:blipFill>
            <a:blip r:embed="rId5" cstate="print">
              <a:extLst>
                <a:ext uri="{28A0092B-C50C-407E-A947-70E740481C1C}">
                  <a14:useLocalDpi xmlns:a14="http://schemas.microsoft.com/office/drawing/2010/main" val="0"/>
                </a:ext>
              </a:extLst>
            </a:blip>
            <a:srcRect l="59235" t="12359" r="38031" b="86267"/>
            <a:stretch>
              <a:fillRect/>
            </a:stretch>
          </p:blipFill>
          <p:spPr bwMode="auto">
            <a:xfrm>
              <a:off x="461578" y="5377441"/>
              <a:ext cx="214314" cy="106822"/>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Imagen 3"/>
          <p:cNvPicPr>
            <a:picLocks noChangeAspect="1"/>
          </p:cNvPicPr>
          <p:nvPr/>
        </p:nvPicPr>
        <p:blipFill rotWithShape="1">
          <a:blip r:embed="rId6"/>
          <a:srcRect l="8498" t="2750" r="10125" b="2750"/>
          <a:stretch/>
        </p:blipFill>
        <p:spPr>
          <a:xfrm>
            <a:off x="1691677" y="4421407"/>
            <a:ext cx="1954553" cy="1641824"/>
          </a:xfrm>
          <a:prstGeom prst="rect">
            <a:avLst/>
          </a:prstGeom>
        </p:spPr>
      </p:pic>
      <p:sp>
        <p:nvSpPr>
          <p:cNvPr id="9" name="CuadroTexto 8"/>
          <p:cNvSpPr txBox="1"/>
          <p:nvPr/>
        </p:nvSpPr>
        <p:spPr>
          <a:xfrm>
            <a:off x="5186803" y="5959984"/>
            <a:ext cx="2611612" cy="369332"/>
          </a:xfrm>
          <a:prstGeom prst="rect">
            <a:avLst/>
          </a:prstGeom>
          <a:noFill/>
        </p:spPr>
        <p:txBody>
          <a:bodyPr wrap="none" rtlCol="0">
            <a:spAutoFit/>
          </a:bodyPr>
          <a:lstStyle/>
          <a:p>
            <a:r>
              <a:rPr lang="es-MX" sz="1000" dirty="0" smtClean="0"/>
              <a:t>Crecimiento de Tuxtla Gutiérrez, 1950-2015 </a:t>
            </a:r>
          </a:p>
          <a:p>
            <a:r>
              <a:rPr lang="es-MX" sz="800" dirty="0" smtClean="0"/>
              <a:t>PDUTGZ,2015</a:t>
            </a:r>
            <a:endParaRPr lang="es-MX" sz="800" dirty="0"/>
          </a:p>
        </p:txBody>
      </p:sp>
      <p:sp>
        <p:nvSpPr>
          <p:cNvPr id="10" name="CuadroTexto 9"/>
          <p:cNvSpPr txBox="1"/>
          <p:nvPr/>
        </p:nvSpPr>
        <p:spPr>
          <a:xfrm>
            <a:off x="1551501" y="6055835"/>
            <a:ext cx="2234907" cy="369332"/>
          </a:xfrm>
          <a:prstGeom prst="rect">
            <a:avLst/>
          </a:prstGeom>
          <a:noFill/>
        </p:spPr>
        <p:txBody>
          <a:bodyPr wrap="none" rtlCol="0">
            <a:spAutoFit/>
          </a:bodyPr>
          <a:lstStyle/>
          <a:p>
            <a:r>
              <a:rPr lang="es-MX" sz="1000" dirty="0" smtClean="0"/>
              <a:t>Afluentes  de  Tuxtla Gutiérrez, 2015 </a:t>
            </a:r>
          </a:p>
          <a:p>
            <a:endParaRPr lang="es-MX" sz="800" dirty="0"/>
          </a:p>
        </p:txBody>
      </p:sp>
    </p:spTree>
    <p:extLst>
      <p:ext uri="{BB962C8B-B14F-4D97-AF65-F5344CB8AC3E}">
        <p14:creationId xmlns:p14="http://schemas.microsoft.com/office/powerpoint/2010/main" val="4085250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068" y="1867625"/>
            <a:ext cx="6434671" cy="385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1933" y="1420174"/>
            <a:ext cx="969120" cy="29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3779912" y="5719165"/>
            <a:ext cx="817853" cy="246221"/>
          </a:xfrm>
          <a:prstGeom prst="rect">
            <a:avLst/>
          </a:prstGeom>
          <a:noFill/>
        </p:spPr>
        <p:txBody>
          <a:bodyPr wrap="none" rtlCol="0">
            <a:spAutoFit/>
          </a:bodyPr>
          <a:lstStyle/>
          <a:p>
            <a:r>
              <a:rPr lang="es-MX" sz="1000" dirty="0" smtClean="0"/>
              <a:t>IMTA, 2014</a:t>
            </a:r>
            <a:endParaRPr lang="es-MX" sz="1000" dirty="0"/>
          </a:p>
        </p:txBody>
      </p:sp>
    </p:spTree>
    <p:extLst>
      <p:ext uri="{BB962C8B-B14F-4D97-AF65-F5344CB8AC3E}">
        <p14:creationId xmlns:p14="http://schemas.microsoft.com/office/powerpoint/2010/main" val="2560969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4" name="Rectángulo 3"/>
          <p:cNvSpPr/>
          <p:nvPr/>
        </p:nvSpPr>
        <p:spPr>
          <a:xfrm>
            <a:off x="1629784" y="1516656"/>
            <a:ext cx="4351067" cy="584775"/>
          </a:xfrm>
          <a:prstGeom prst="rect">
            <a:avLst/>
          </a:prstGeom>
        </p:spPr>
        <p:txBody>
          <a:bodyPr wrap="square">
            <a:spAutoFit/>
          </a:bodyPr>
          <a:lstStyle/>
          <a:p>
            <a:pPr>
              <a:spcAft>
                <a:spcPts val="0"/>
              </a:spcAft>
            </a:pPr>
            <a:r>
              <a:rPr lang="es-MX" sz="1600" b="1" dirty="0" smtClean="0">
                <a:latin typeface="Arial" panose="020B0604020202020204" pitchFamily="34" charset="0"/>
                <a:ea typeface="Times New Roman" panose="02020603050405020304" pitchFamily="18" charset="0"/>
                <a:cs typeface="Times New Roman" panose="02020603050405020304" pitchFamily="18" charset="0"/>
              </a:rPr>
              <a:t>CAPITULO 2</a:t>
            </a:r>
          </a:p>
          <a:p>
            <a:pPr algn="ctr">
              <a:spcAft>
                <a:spcPts val="0"/>
              </a:spcAft>
            </a:pPr>
            <a:r>
              <a:rPr lang="es-MX" sz="1600" b="1" dirty="0" smtClean="0">
                <a:latin typeface="Arial" panose="020B0604020202020204" pitchFamily="34" charset="0"/>
                <a:ea typeface="Times New Roman" panose="02020603050405020304" pitchFamily="18" charset="0"/>
                <a:cs typeface="Times New Roman" panose="02020603050405020304" pitchFamily="18" charset="0"/>
              </a:rPr>
              <a:t>Marco teórico de la investigación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475654" y="2339741"/>
            <a:ext cx="6840761" cy="3323987"/>
          </a:xfrm>
          <a:prstGeom prst="rect">
            <a:avLst/>
          </a:prstGeom>
        </p:spPr>
        <p:txBody>
          <a:bodyPr wrap="square">
            <a:spAutoFit/>
          </a:bodyPr>
          <a:lstStyle/>
          <a:p>
            <a:r>
              <a:rPr lang="es-MX" sz="1400" dirty="0" smtClean="0">
                <a:latin typeface="Arial" panose="020B0604020202020204" pitchFamily="34" charset="0"/>
                <a:ea typeface="Calibri" panose="020F0502020204030204" pitchFamily="34" charset="0"/>
                <a:cs typeface="Arial" panose="020B0604020202020204" pitchFamily="34" charset="0"/>
              </a:rPr>
              <a:t>Lavell (2001) 		Desastre, amenaza y vulnerabilidad</a:t>
            </a:r>
          </a:p>
          <a:p>
            <a:r>
              <a:rPr lang="es-MX" sz="1400" dirty="0">
                <a:latin typeface="Arial" panose="020B0604020202020204" pitchFamily="34" charset="0"/>
                <a:ea typeface="Calibri" panose="020F0502020204030204" pitchFamily="34" charset="0"/>
                <a:cs typeface="Arial" panose="020B0604020202020204" pitchFamily="34" charset="0"/>
              </a:rPr>
              <a:t>	</a:t>
            </a:r>
            <a:r>
              <a:rPr lang="es-MX" sz="1400" dirty="0" smtClean="0">
                <a:latin typeface="Arial" panose="020B0604020202020204" pitchFamily="34" charset="0"/>
                <a:ea typeface="Calibri" panose="020F0502020204030204" pitchFamily="34" charset="0"/>
                <a:cs typeface="Arial" panose="020B0604020202020204" pitchFamily="34" charset="0"/>
              </a:rPr>
              <a:t>		Ámbito Urbano</a:t>
            </a:r>
          </a:p>
          <a:p>
            <a:endParaRPr lang="es-MX" sz="1400" dirty="0" smtClean="0">
              <a:latin typeface="Arial" panose="020B0604020202020204" pitchFamily="34" charset="0"/>
              <a:ea typeface="Calibri" panose="020F0502020204030204" pitchFamily="34" charset="0"/>
              <a:cs typeface="Arial" panose="020B0604020202020204" pitchFamily="34" charset="0"/>
            </a:endParaRPr>
          </a:p>
          <a:p>
            <a:r>
              <a:rPr lang="es-MX" sz="1400" dirty="0" smtClean="0">
                <a:latin typeface="Arial" panose="020B0604020202020204" pitchFamily="34" charset="0"/>
                <a:ea typeface="Calibri" panose="020F0502020204030204" pitchFamily="34" charset="0"/>
                <a:cs typeface="Arial" panose="020B0604020202020204" pitchFamily="34" charset="0"/>
              </a:rPr>
              <a:t>Blaikie et,al (1996)	 	Procesos social del riesgo.</a:t>
            </a:r>
            <a:endParaRPr lang="es-MX" sz="1400" dirty="0">
              <a:latin typeface="Arial" panose="020B0604020202020204" pitchFamily="34" charset="0"/>
              <a:ea typeface="Calibri" panose="020F0502020204030204" pitchFamily="34" charset="0"/>
              <a:cs typeface="Arial" panose="020B0604020202020204" pitchFamily="34" charset="0"/>
            </a:endParaRPr>
          </a:p>
          <a:p>
            <a:r>
              <a:rPr lang="es-MX" sz="1400" dirty="0" smtClean="0">
                <a:latin typeface="Arial" panose="020B0604020202020204" pitchFamily="34" charset="0"/>
                <a:ea typeface="Calibri" panose="020F0502020204030204" pitchFamily="34" charset="0"/>
                <a:cs typeface="Arial" panose="020B0604020202020204" pitchFamily="34" charset="0"/>
              </a:rPr>
              <a:t>Mancilla (2001)</a:t>
            </a:r>
          </a:p>
          <a:p>
            <a:r>
              <a:rPr lang="es-MX" sz="1400" dirty="0">
                <a:latin typeface="Arial" panose="020B0604020202020204" pitchFamily="34" charset="0"/>
                <a:cs typeface="Arial" panose="020B0604020202020204" pitchFamily="34" charset="0"/>
              </a:rPr>
              <a:t>Giraldo (2002) </a:t>
            </a:r>
            <a:endParaRPr lang="es-MX" sz="1400" dirty="0" smtClean="0">
              <a:latin typeface="Arial" panose="020B0604020202020204" pitchFamily="34" charset="0"/>
              <a:ea typeface="Calibri" panose="020F0502020204030204" pitchFamily="34" charset="0"/>
              <a:cs typeface="Arial" panose="020B0604020202020204" pitchFamily="34" charset="0"/>
            </a:endParaRPr>
          </a:p>
          <a:p>
            <a:r>
              <a:rPr lang="es-MX" sz="1400" dirty="0" smtClean="0">
                <a:latin typeface="Arial" panose="020B0604020202020204" pitchFamily="34" charset="0"/>
                <a:ea typeface="Calibri" panose="020F0502020204030204" pitchFamily="34" charset="0"/>
                <a:cs typeface="Arial" panose="020B0604020202020204" pitchFamily="34" charset="0"/>
              </a:rPr>
              <a:t>	</a:t>
            </a:r>
            <a:endParaRPr lang="es-MX" sz="1400" dirty="0">
              <a:latin typeface="Arial" panose="020B0604020202020204" pitchFamily="34" charset="0"/>
              <a:ea typeface="Calibri" panose="020F0502020204030204" pitchFamily="34" charset="0"/>
              <a:cs typeface="Arial" panose="020B0604020202020204" pitchFamily="34" charset="0"/>
            </a:endParaRPr>
          </a:p>
          <a:p>
            <a:r>
              <a:rPr lang="es-MX" sz="1400" dirty="0" smtClean="0">
                <a:latin typeface="Arial" panose="020B0604020202020204" pitchFamily="34" charset="0"/>
                <a:ea typeface="Calibri" panose="020F0502020204030204" pitchFamily="34" charset="0"/>
                <a:cs typeface="Arial" panose="020B0604020202020204" pitchFamily="34" charset="0"/>
              </a:rPr>
              <a:t>Wiches-Chaux (1993)		Vulnerabilidad Global</a:t>
            </a:r>
          </a:p>
          <a:p>
            <a:r>
              <a:rPr lang="es-MX" sz="1400" dirty="0">
                <a:latin typeface="Arial" panose="020B0604020202020204" pitchFamily="34" charset="0"/>
                <a:cs typeface="Arial" panose="020B0604020202020204" pitchFamily="34" charset="0"/>
              </a:rPr>
              <a:t>Romero y Maskrey (1993), </a:t>
            </a:r>
            <a:r>
              <a:rPr lang="es-MX" sz="1400" dirty="0" smtClean="0">
                <a:latin typeface="Arial" panose="020B0604020202020204" pitchFamily="34" charset="0"/>
                <a:cs typeface="Arial" panose="020B0604020202020204" pitchFamily="34" charset="0"/>
              </a:rPr>
              <a:t>	Vulnerabilidad </a:t>
            </a:r>
            <a:r>
              <a:rPr lang="es-MX" sz="1400" dirty="0">
                <a:latin typeface="Arial" panose="020B0604020202020204" pitchFamily="34" charset="0"/>
                <a:cs typeface="Arial" panose="020B0604020202020204" pitchFamily="34" charset="0"/>
              </a:rPr>
              <a:t>física </a:t>
            </a:r>
            <a:r>
              <a:rPr lang="es-MX" sz="1400" dirty="0" smtClean="0">
                <a:latin typeface="Arial" panose="020B0604020202020204" pitchFamily="34" charset="0"/>
                <a:cs typeface="Arial" panose="020B0604020202020204" pitchFamily="34" charset="0"/>
              </a:rPr>
              <a:t>(escenario </a:t>
            </a:r>
            <a:r>
              <a:rPr lang="es-MX" sz="1400" dirty="0">
                <a:latin typeface="Arial" panose="020B0604020202020204" pitchFamily="34" charset="0"/>
                <a:cs typeface="Arial" panose="020B0604020202020204" pitchFamily="34" charset="0"/>
              </a:rPr>
              <a:t>de </a:t>
            </a:r>
            <a:r>
              <a:rPr lang="es-MX" sz="1400" dirty="0" smtClean="0">
                <a:latin typeface="Arial" panose="020B0604020202020204" pitchFamily="34" charset="0"/>
                <a:cs typeface="Arial" panose="020B0604020202020204" pitchFamily="34" charset="0"/>
              </a:rPr>
              <a:t>riesgo por 				origen y  </a:t>
            </a:r>
            <a:r>
              <a:rPr lang="es-MX" sz="1400" dirty="0">
                <a:latin typeface="Arial" panose="020B0604020202020204" pitchFamily="34" charset="0"/>
                <a:cs typeface="Arial" panose="020B0604020202020204" pitchFamily="34" charset="0"/>
              </a:rPr>
              <a:t>vulnerabilidad </a:t>
            </a:r>
            <a:r>
              <a:rPr lang="es-MX" sz="1400" dirty="0" smtClean="0">
                <a:latin typeface="Arial" panose="020B0604020202020204" pitchFamily="34" charset="0"/>
                <a:cs typeface="Arial" panose="020B0604020202020204" pitchFamily="34" charset="0"/>
              </a:rPr>
              <a:t>progresiva)</a:t>
            </a:r>
            <a:endParaRPr lang="es-MX" sz="1400" dirty="0" smtClean="0">
              <a:latin typeface="Arial" panose="020B0604020202020204" pitchFamily="34" charset="0"/>
              <a:ea typeface="Calibri" panose="020F0502020204030204" pitchFamily="34" charset="0"/>
              <a:cs typeface="Arial" panose="020B0604020202020204" pitchFamily="34" charset="0"/>
            </a:endParaRPr>
          </a:p>
          <a:p>
            <a:endParaRPr lang="es-MX" sz="1400" dirty="0">
              <a:latin typeface="Arial" panose="020B0604020202020204" pitchFamily="34" charset="0"/>
              <a:ea typeface="Calibri" panose="020F0502020204030204" pitchFamily="34" charset="0"/>
              <a:cs typeface="Arial" panose="020B0604020202020204" pitchFamily="34" charset="0"/>
            </a:endParaRPr>
          </a:p>
          <a:p>
            <a:r>
              <a:rPr lang="es-MX" sz="1400" dirty="0" smtClean="0">
                <a:latin typeface="Arial" panose="020B0604020202020204" pitchFamily="34" charset="0"/>
                <a:ea typeface="Calibri" panose="020F0502020204030204" pitchFamily="34" charset="0"/>
                <a:cs typeface="Arial" panose="020B0604020202020204" pitchFamily="34" charset="0"/>
              </a:rPr>
              <a:t>Perevochtchikova </a:t>
            </a:r>
            <a:r>
              <a:rPr lang="es-MX" sz="1400" dirty="0">
                <a:latin typeface="Arial" panose="020B0604020202020204" pitchFamily="34" charset="0"/>
                <a:ea typeface="Calibri" panose="020F0502020204030204" pitchFamily="34" charset="0"/>
                <a:cs typeface="Arial" panose="020B0604020202020204" pitchFamily="34" charset="0"/>
              </a:rPr>
              <a:t>(</a:t>
            </a:r>
            <a:r>
              <a:rPr lang="es-MX" sz="1400" dirty="0" smtClean="0">
                <a:latin typeface="Arial" panose="020B0604020202020204" pitchFamily="34" charset="0"/>
                <a:ea typeface="Calibri" panose="020F0502020204030204" pitchFamily="34" charset="0"/>
                <a:cs typeface="Arial" panose="020B0604020202020204" pitchFamily="34" charset="0"/>
              </a:rPr>
              <a:t>2010) 	La </a:t>
            </a:r>
            <a:r>
              <a:rPr lang="es-MX" sz="1400" dirty="0">
                <a:latin typeface="Arial" panose="020B0604020202020204" pitchFamily="34" charset="0"/>
                <a:ea typeface="Calibri" panose="020F0502020204030204" pitchFamily="34" charset="0"/>
                <a:cs typeface="Arial" panose="020B0604020202020204" pitchFamily="34" charset="0"/>
              </a:rPr>
              <a:t>urbanización </a:t>
            </a:r>
            <a:r>
              <a:rPr lang="es-MX" sz="1400" dirty="0" smtClean="0">
                <a:latin typeface="Arial" panose="020B0604020202020204" pitchFamily="34" charset="0"/>
                <a:ea typeface="Calibri" panose="020F0502020204030204" pitchFamily="34" charset="0"/>
                <a:cs typeface="Arial" panose="020B0604020202020204" pitchFamily="34" charset="0"/>
              </a:rPr>
              <a:t>(incrementa la </a:t>
            </a:r>
            <a:r>
              <a:rPr lang="es-MX" sz="1400" dirty="0">
                <a:latin typeface="Arial" panose="020B0604020202020204" pitchFamily="34" charset="0"/>
                <a:ea typeface="Calibri" panose="020F0502020204030204" pitchFamily="34" charset="0"/>
                <a:cs typeface="Arial" panose="020B0604020202020204" pitchFamily="34" charset="0"/>
              </a:rPr>
              <a:t>exposición </a:t>
            </a:r>
            <a:r>
              <a:rPr lang="es-MX" sz="1400" dirty="0" smtClean="0">
                <a:latin typeface="Arial" panose="020B0604020202020204" pitchFamily="34" charset="0"/>
                <a:ea typeface="Calibri" panose="020F0502020204030204" pitchFamily="34" charset="0"/>
                <a:cs typeface="Arial" panose="020B0604020202020204" pitchFamily="34" charset="0"/>
              </a:rPr>
              <a:t>de</a:t>
            </a:r>
          </a:p>
          <a:p>
            <a:r>
              <a:rPr lang="es-MX" sz="1400" dirty="0">
                <a:latin typeface="Arial" panose="020B0604020202020204" pitchFamily="34" charset="0"/>
                <a:cs typeface="Arial" panose="020B0604020202020204" pitchFamily="34" charset="0"/>
              </a:rPr>
              <a:t>Aragón-Durand (2014)</a:t>
            </a:r>
            <a:r>
              <a:rPr lang="es-MX" sz="1400" dirty="0" smtClean="0">
                <a:latin typeface="Arial" panose="020B0604020202020204" pitchFamily="34" charset="0"/>
                <a:ea typeface="Calibri" panose="020F0502020204030204" pitchFamily="34" charset="0"/>
                <a:cs typeface="Arial" panose="020B0604020202020204" pitchFamily="34" charset="0"/>
              </a:rPr>
              <a:t>	                  ( </a:t>
            </a:r>
            <a:r>
              <a:rPr lang="es-MX" sz="1400" dirty="0">
                <a:latin typeface="Arial" panose="020B0604020202020204" pitchFamily="34" charset="0"/>
                <a:ea typeface="Calibri" panose="020F0502020204030204" pitchFamily="34" charset="0"/>
                <a:cs typeface="Arial" panose="020B0604020202020204" pitchFamily="34" charset="0"/>
              </a:rPr>
              <a:t>las amenazas y crea nuevos patrones de </a:t>
            </a:r>
            <a:r>
              <a:rPr lang="es-MX" sz="1400" dirty="0" smtClean="0">
                <a:latin typeface="Arial" panose="020B0604020202020204" pitchFamily="34" charset="0"/>
                <a:ea typeface="Calibri" panose="020F0502020204030204" pitchFamily="34" charset="0"/>
                <a:cs typeface="Arial" panose="020B0604020202020204" pitchFamily="34" charset="0"/>
              </a:rPr>
              <a:t>				riesgo)</a:t>
            </a:r>
          </a:p>
          <a:p>
            <a:r>
              <a:rPr lang="es-MX" sz="1400" dirty="0" smtClean="0">
                <a:latin typeface="Arial" panose="020B0604020202020204" pitchFamily="34" charset="0"/>
                <a:ea typeface="Calibri" panose="020F0502020204030204" pitchFamily="34" charset="0"/>
                <a:cs typeface="Arial" panose="020B0604020202020204" pitchFamily="34" charset="0"/>
              </a:rPr>
              <a:t>	 </a:t>
            </a: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859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4" name="Rectángulo 3"/>
          <p:cNvSpPr/>
          <p:nvPr/>
        </p:nvSpPr>
        <p:spPr>
          <a:xfrm>
            <a:off x="1547665" y="1628800"/>
            <a:ext cx="6336704" cy="3616375"/>
          </a:xfrm>
          <a:prstGeom prst="rect">
            <a:avLst/>
          </a:prstGeom>
        </p:spPr>
        <p:txBody>
          <a:bodyPr wrap="square">
            <a:spAutoFit/>
          </a:bodyPr>
          <a:lstStyle/>
          <a:p>
            <a:pPr>
              <a:lnSpc>
                <a:spcPct val="200000"/>
              </a:lnSpc>
              <a:spcBef>
                <a:spcPts val="1200"/>
              </a:spcBef>
              <a:spcAft>
                <a:spcPts val="1200"/>
              </a:spcAft>
            </a:pPr>
            <a:r>
              <a:rPr lang="es-ES" sz="1600" b="1" dirty="0" smtClean="0">
                <a:latin typeface="Arial" panose="020B0604020202020204" pitchFamily="34" charset="0"/>
                <a:ea typeface="Calibri" panose="020F0502020204030204" pitchFamily="34" charset="0"/>
                <a:cs typeface="Times New Roman" panose="02020603050405020304" pitchFamily="18" charset="0"/>
              </a:rPr>
              <a:t>Objetivos</a:t>
            </a:r>
            <a:endParaRPr lang="es-MX"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1200"/>
              </a:spcAft>
            </a:pPr>
            <a:r>
              <a:rPr lang="es-ES" sz="1400" b="1" dirty="0" smtClean="0">
                <a:latin typeface="Arial" panose="020B0604020202020204" pitchFamily="34" charset="0"/>
                <a:ea typeface="Calibri" panose="020F0502020204030204" pitchFamily="34" charset="0"/>
                <a:cs typeface="Times New Roman" panose="02020603050405020304" pitchFamily="18" charset="0"/>
              </a:rPr>
              <a:t>Objetivo general.</a:t>
            </a:r>
            <a:endParaRPr lang="es-MX" sz="1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1200"/>
              </a:spcAft>
            </a:pPr>
            <a:r>
              <a:rPr lang="es-ES" sz="1400" dirty="0">
                <a:latin typeface="Arial" panose="020B0604020202020204" pitchFamily="34" charset="0"/>
                <a:ea typeface="Calibri" panose="020F0502020204030204" pitchFamily="34" charset="0"/>
                <a:cs typeface="Times New Roman" panose="02020603050405020304" pitchFamily="18" charset="0"/>
              </a:rPr>
              <a:t>Indagar los procesos que inciden en el riesgo de </a:t>
            </a:r>
            <a:r>
              <a:rPr lang="es-ES" sz="1400" dirty="0" smtClean="0">
                <a:latin typeface="Arial" panose="020B0604020202020204" pitchFamily="34" charset="0"/>
                <a:ea typeface="Calibri" panose="020F0502020204030204" pitchFamily="34" charset="0"/>
                <a:cs typeface="Times New Roman" panose="02020603050405020304" pitchFamily="18" charset="0"/>
              </a:rPr>
              <a:t>inundaciones y vulnerabilidad </a:t>
            </a:r>
            <a:r>
              <a:rPr lang="es-ES" sz="1400" dirty="0">
                <a:latin typeface="Arial" panose="020B0604020202020204" pitchFamily="34" charset="0"/>
                <a:ea typeface="Calibri" panose="020F0502020204030204" pitchFamily="34" charset="0"/>
                <a:cs typeface="Times New Roman" panose="02020603050405020304" pitchFamily="18" charset="0"/>
              </a:rPr>
              <a:t>dentro de la microcuenca Romeo </a:t>
            </a:r>
            <a:r>
              <a:rPr lang="es-ES" sz="1400" dirty="0" smtClean="0">
                <a:latin typeface="Arial" panose="020B0604020202020204" pitchFamily="34" charset="0"/>
                <a:ea typeface="Calibri" panose="020F0502020204030204" pitchFamily="34" charset="0"/>
                <a:cs typeface="Times New Roman" panose="02020603050405020304" pitchFamily="18" charset="0"/>
              </a:rPr>
              <a:t>Rincón </a:t>
            </a:r>
            <a:r>
              <a:rPr lang="es-ES" sz="1400" dirty="0">
                <a:latin typeface="Arial" panose="020B0604020202020204" pitchFamily="34" charset="0"/>
                <a:ea typeface="Calibri" panose="020F0502020204030204" pitchFamily="34" charset="0"/>
                <a:cs typeface="Times New Roman" panose="02020603050405020304" pitchFamily="18" charset="0"/>
              </a:rPr>
              <a:t>con el fin de diseñar </a:t>
            </a:r>
            <a:r>
              <a:rPr lang="es-ES" sz="1400" dirty="0" smtClean="0">
                <a:latin typeface="Arial" panose="020B0604020202020204" pitchFamily="34" charset="0"/>
                <a:ea typeface="Calibri" panose="020F0502020204030204" pitchFamily="34" charset="0"/>
                <a:cs typeface="Times New Roman" panose="02020603050405020304" pitchFamily="18" charset="0"/>
              </a:rPr>
              <a:t>acciones</a:t>
            </a:r>
            <a:r>
              <a:rPr lang="es-MX" sz="1400" dirty="0" smtClean="0">
                <a:latin typeface="Arial" panose="020B0604020202020204" pitchFamily="34" charset="0"/>
                <a:ea typeface="Calibri" panose="020F0502020204030204" pitchFamily="34" charset="0"/>
                <a:cs typeface="Times New Roman" panose="02020603050405020304" pitchFamily="18" charset="0"/>
              </a:rPr>
              <a:t> </a:t>
            </a:r>
            <a:r>
              <a:rPr lang="es-MX" sz="1400" dirty="0">
                <a:latin typeface="Arial" panose="020B0604020202020204" pitchFamily="34" charset="0"/>
                <a:ea typeface="Calibri" panose="020F0502020204030204" pitchFamily="34" charset="0"/>
                <a:cs typeface="Times New Roman" panose="02020603050405020304" pitchFamily="18" charset="0"/>
              </a:rPr>
              <a:t>de gestión para la reducción de inundaciones dentro de su área urbanizada de Tuxtla Gutiérrez, Chiapas.</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1182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4" name="Rectángulo 3"/>
          <p:cNvSpPr/>
          <p:nvPr/>
        </p:nvSpPr>
        <p:spPr>
          <a:xfrm>
            <a:off x="1619671" y="1420174"/>
            <a:ext cx="6305557" cy="4031873"/>
          </a:xfrm>
          <a:prstGeom prst="rect">
            <a:avLst/>
          </a:prstGeom>
        </p:spPr>
        <p:txBody>
          <a:bodyPr wrap="square">
            <a:spAutoFit/>
          </a:bodyPr>
          <a:lstStyle/>
          <a:p>
            <a:pPr algn="just">
              <a:lnSpc>
                <a:spcPct val="200000"/>
              </a:lnSpc>
              <a:spcBef>
                <a:spcPts val="1200"/>
              </a:spcBef>
              <a:spcAft>
                <a:spcPts val="1200"/>
              </a:spcAft>
            </a:pPr>
            <a:r>
              <a:rPr lang="es-MX" sz="1400" b="1" dirty="0" smtClean="0">
                <a:latin typeface="Arial" panose="020B0604020202020204" pitchFamily="34" charset="0"/>
                <a:ea typeface="Calibri" panose="020F0502020204030204" pitchFamily="34" charset="0"/>
                <a:cs typeface="Times New Roman" panose="02020603050405020304" pitchFamily="18" charset="0"/>
              </a:rPr>
              <a:t>Objetivos particulares</a:t>
            </a:r>
            <a:endParaRPr lang="es-MX" sz="1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1200"/>
              </a:spcAft>
            </a:pPr>
            <a:r>
              <a:rPr lang="es-MX" sz="1400" dirty="0">
                <a:latin typeface="Arial" panose="020B0604020202020204" pitchFamily="34" charset="0"/>
                <a:ea typeface="Calibri" panose="020F0502020204030204" pitchFamily="34" charset="0"/>
                <a:cs typeface="Times New Roman" panose="02020603050405020304" pitchFamily="18" charset="0"/>
              </a:rPr>
              <a:t>Registrar</a:t>
            </a:r>
            <a:r>
              <a:rPr lang="es-MX" sz="14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s-ES" sz="1400" dirty="0">
                <a:solidFill>
                  <a:srgbClr val="010202"/>
                </a:solidFill>
                <a:latin typeface="Arial" panose="020B0604020202020204" pitchFamily="34" charset="0"/>
                <a:ea typeface="Calibri" panose="020F0502020204030204" pitchFamily="34" charset="0"/>
                <a:cs typeface="Times New Roman" panose="02020603050405020304" pitchFamily="18" charset="0"/>
              </a:rPr>
              <a:t>los procesos de urbanización y de ocupación que generan el riesgo por </a:t>
            </a:r>
            <a:r>
              <a:rPr lang="es-ES" sz="1400" dirty="0" smtClean="0">
                <a:solidFill>
                  <a:srgbClr val="010202"/>
                </a:solidFill>
                <a:latin typeface="Arial" panose="020B0604020202020204" pitchFamily="34" charset="0"/>
                <a:ea typeface="Calibri" panose="020F0502020204030204" pitchFamily="34" charset="0"/>
                <a:cs typeface="Times New Roman" panose="02020603050405020304" pitchFamily="18" charset="0"/>
              </a:rPr>
              <a:t>inundaciones y vulnerabilidad </a:t>
            </a:r>
            <a:r>
              <a:rPr lang="es-ES" sz="1400" dirty="0">
                <a:solidFill>
                  <a:srgbClr val="010202"/>
                </a:solidFill>
                <a:latin typeface="Arial" panose="020B0604020202020204" pitchFamily="34" charset="0"/>
                <a:ea typeface="Calibri" panose="020F0502020204030204" pitchFamily="34" charset="0"/>
                <a:cs typeface="Times New Roman" panose="02020603050405020304" pitchFamily="18" charset="0"/>
              </a:rPr>
              <a:t>dentro de la microcuenca Romeo Rincón.</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1200"/>
              </a:spcAft>
            </a:pPr>
            <a:r>
              <a:rPr lang="es-ES" sz="1400" dirty="0">
                <a:latin typeface="Arial" panose="020B0604020202020204" pitchFamily="34" charset="0"/>
                <a:ea typeface="Calibri" panose="020F0502020204030204" pitchFamily="34" charset="0"/>
                <a:cs typeface="Times New Roman" panose="02020603050405020304" pitchFamily="18" charset="0"/>
              </a:rPr>
              <a:t>Analizar los impactos generados por urbanización de la microcuenca Romeo </a:t>
            </a:r>
            <a:r>
              <a:rPr lang="es-ES" sz="1400" dirty="0" smtClean="0">
                <a:latin typeface="Arial" panose="020B0604020202020204" pitchFamily="34" charset="0"/>
                <a:ea typeface="Calibri" panose="020F0502020204030204" pitchFamily="34" charset="0"/>
                <a:cs typeface="Times New Roman" panose="02020603050405020304" pitchFamily="18" charset="0"/>
              </a:rPr>
              <a:t>Rincón por  </a:t>
            </a:r>
            <a:r>
              <a:rPr lang="es-ES" sz="1400" dirty="0">
                <a:latin typeface="Arial" panose="020B0604020202020204" pitchFamily="34" charset="0"/>
                <a:ea typeface="Calibri" panose="020F0502020204030204" pitchFamily="34" charset="0"/>
                <a:cs typeface="Times New Roman" panose="02020603050405020304" pitchFamily="18" charset="0"/>
              </a:rPr>
              <a:t>la generación de </a:t>
            </a:r>
            <a:r>
              <a:rPr lang="es-ES" sz="1400" dirty="0" smtClean="0">
                <a:latin typeface="Arial" panose="020B0604020202020204" pitchFamily="34" charset="0"/>
                <a:ea typeface="Calibri" panose="020F0502020204030204" pitchFamily="34" charset="0"/>
                <a:cs typeface="Times New Roman" panose="02020603050405020304" pitchFamily="18" charset="0"/>
              </a:rPr>
              <a:t>inundaciones y las condiciones de vulnerabilidad ambiental, física  </a:t>
            </a:r>
            <a:r>
              <a:rPr lang="es-ES" sz="1400" dirty="0">
                <a:latin typeface="Arial" panose="020B0604020202020204" pitchFamily="34" charset="0"/>
                <a:ea typeface="Calibri" panose="020F0502020204030204" pitchFamily="34" charset="0"/>
                <a:cs typeface="Times New Roman" panose="02020603050405020304" pitchFamily="18" charset="0"/>
              </a:rPr>
              <a:t>y </a:t>
            </a:r>
            <a:r>
              <a:rPr lang="es-ES" sz="1400" dirty="0" smtClean="0">
                <a:latin typeface="Arial" panose="020B0604020202020204" pitchFamily="34" charset="0"/>
                <a:ea typeface="Calibri" panose="020F0502020204030204" pitchFamily="34" charset="0"/>
                <a:cs typeface="Times New Roman" panose="02020603050405020304" pitchFamily="18" charset="0"/>
              </a:rPr>
              <a:t>social.</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1200"/>
              </a:spcAft>
            </a:pPr>
            <a:r>
              <a:rPr lang="es-MX" sz="1400" dirty="0">
                <a:latin typeface="Arial" panose="020B0604020202020204" pitchFamily="34" charset="0"/>
                <a:ea typeface="Calibri" panose="020F0502020204030204" pitchFamily="34" charset="0"/>
                <a:cs typeface="Times New Roman" panose="02020603050405020304" pitchFamily="18" charset="0"/>
              </a:rPr>
              <a:t>Formular estrategias de mitigación del riesgo de </a:t>
            </a:r>
            <a:r>
              <a:rPr lang="es-MX" sz="1400" dirty="0" smtClean="0">
                <a:latin typeface="Arial" panose="020B0604020202020204" pitchFamily="34" charset="0"/>
                <a:ea typeface="Calibri" panose="020F0502020204030204" pitchFamily="34" charset="0"/>
                <a:cs typeface="Times New Roman" panose="02020603050405020304" pitchFamily="18" charset="0"/>
              </a:rPr>
              <a:t>inundaciones y vulnerabilidad </a:t>
            </a:r>
            <a:r>
              <a:rPr lang="es-MX" sz="1400" dirty="0">
                <a:latin typeface="Arial" panose="020B0604020202020204" pitchFamily="34" charset="0"/>
                <a:ea typeface="Calibri" panose="020F0502020204030204" pitchFamily="34" charset="0"/>
                <a:cs typeface="Times New Roman" panose="02020603050405020304" pitchFamily="18" charset="0"/>
              </a:rPr>
              <a:t>mediante medidas de la gestión </a:t>
            </a:r>
            <a:r>
              <a:rPr lang="es-MX" sz="1400" dirty="0" smtClean="0">
                <a:latin typeface="Arial" panose="020B0604020202020204" pitchFamily="34" charset="0"/>
                <a:ea typeface="Calibri" panose="020F0502020204030204" pitchFamily="34" charset="0"/>
                <a:cs typeface="Times New Roman" panose="02020603050405020304" pitchFamily="18" charset="0"/>
              </a:rPr>
              <a:t>correctiva </a:t>
            </a:r>
            <a:r>
              <a:rPr lang="es-MX" sz="1400" dirty="0">
                <a:latin typeface="Arial" panose="020B0604020202020204" pitchFamily="34" charset="0"/>
                <a:ea typeface="Calibri" panose="020F0502020204030204" pitchFamily="34" charset="0"/>
                <a:cs typeface="Times New Roman" panose="02020603050405020304" pitchFamily="18" charset="0"/>
              </a:rPr>
              <a:t>para el manejo de la </a:t>
            </a:r>
            <a:r>
              <a:rPr lang="es-MX" sz="1400" dirty="0" smtClean="0">
                <a:latin typeface="Arial" panose="020B0604020202020204" pitchFamily="34" charset="0"/>
                <a:ea typeface="Calibri" panose="020F0502020204030204" pitchFamily="34" charset="0"/>
                <a:cs typeface="Times New Roman" panose="02020603050405020304" pitchFamily="18" charset="0"/>
              </a:rPr>
              <a:t>microcuenca </a:t>
            </a:r>
            <a:r>
              <a:rPr lang="es-MX" sz="1400" dirty="0">
                <a:latin typeface="Arial" panose="020B0604020202020204" pitchFamily="34" charset="0"/>
                <a:ea typeface="Calibri" panose="020F0502020204030204" pitchFamily="34" charset="0"/>
                <a:cs typeface="Times New Roman" panose="02020603050405020304" pitchFamily="18" charset="0"/>
              </a:rPr>
              <a:t>Romeo Rincón.</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7898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5" name="Rectángulo 4"/>
          <p:cNvSpPr/>
          <p:nvPr/>
        </p:nvSpPr>
        <p:spPr>
          <a:xfrm>
            <a:off x="2114150" y="1412776"/>
            <a:ext cx="5516791" cy="4216539"/>
          </a:xfrm>
          <a:prstGeom prst="rect">
            <a:avLst/>
          </a:prstGeom>
        </p:spPr>
        <p:txBody>
          <a:bodyPr wrap="square">
            <a:spAutoFit/>
          </a:bodyPr>
          <a:lstStyle/>
          <a:p>
            <a:pPr algn="just">
              <a:lnSpc>
                <a:spcPct val="200000"/>
              </a:lnSpc>
              <a:spcBef>
                <a:spcPts val="1200"/>
              </a:spcBef>
              <a:spcAft>
                <a:spcPts val="1200"/>
              </a:spcAft>
            </a:pPr>
            <a:r>
              <a:rPr lang="es-MX" sz="1400" b="1" dirty="0" smtClean="0">
                <a:latin typeface="Arial" panose="020B0604020202020204" pitchFamily="34" charset="0"/>
                <a:ea typeface="Calibri" panose="020F0502020204030204" pitchFamily="34" charset="0"/>
                <a:cs typeface="Times New Roman" panose="02020603050405020304" pitchFamily="18" charset="0"/>
              </a:rPr>
              <a:t>Hipótesis</a:t>
            </a:r>
            <a:endParaRPr lang="es-MX" sz="1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1200"/>
              </a:spcAft>
            </a:pPr>
            <a:r>
              <a:rPr lang="es-MX" sz="1400" dirty="0">
                <a:latin typeface="Arial" panose="020B0604020202020204" pitchFamily="34" charset="0"/>
                <a:ea typeface="Calibri" panose="020F0502020204030204" pitchFamily="34" charset="0"/>
                <a:cs typeface="Times New Roman" panose="02020603050405020304" pitchFamily="18" charset="0"/>
              </a:rPr>
              <a:t>Con los elementos anteriores se busca profundizar el estudio sobre las condiciones de inundación que se presentan por los procesos de urbanización dentro de la microcuenca Romeo Rincón, planteando la siguiente hipótesis: </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MX" sz="1400" b="1" dirty="0">
                <a:latin typeface="Arial" panose="020B0604020202020204" pitchFamily="34" charset="0"/>
                <a:ea typeface="Calibri" panose="020F0502020204030204" pitchFamily="34" charset="0"/>
              </a:rPr>
              <a:t>H1: L</a:t>
            </a:r>
            <a:r>
              <a:rPr lang="es-MX" sz="1400" b="1" dirty="0">
                <a:latin typeface="Arial" panose="020B0604020202020204" pitchFamily="34" charset="0"/>
                <a:ea typeface="KeplerStd-Light"/>
              </a:rPr>
              <a:t>a principales consecuencias y características del riesgo y vulnerabilidad de inundaciones dentro de la microcuenca  Romeo Rincón, se debe al aumento de la urbanización mal planeada en el tiempo del área, a la construcción en zonas de escurrimiento pluvial, la pérdida de áreas permeables e insuficiencia de una infraestructura de drenaje hidráulico.</a:t>
            </a:r>
            <a:r>
              <a:rPr lang="es-MX" sz="1400" b="1" dirty="0">
                <a:latin typeface="Arial" panose="020B0604020202020204" pitchFamily="34" charset="0"/>
                <a:ea typeface="Calibri" panose="020F0502020204030204" pitchFamily="34" charset="0"/>
              </a:rPr>
              <a:t> </a:t>
            </a:r>
            <a:endParaRPr lang="es-MX" sz="1400" dirty="0"/>
          </a:p>
        </p:txBody>
      </p:sp>
    </p:spTree>
    <p:extLst>
      <p:ext uri="{BB962C8B-B14F-4D97-AF65-F5344CB8AC3E}">
        <p14:creationId xmlns:p14="http://schemas.microsoft.com/office/powerpoint/2010/main" val="4162858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4" name="Rectángulo 3"/>
          <p:cNvSpPr/>
          <p:nvPr/>
        </p:nvSpPr>
        <p:spPr>
          <a:xfrm>
            <a:off x="1413879" y="1285839"/>
            <a:ext cx="6030416" cy="1338828"/>
          </a:xfrm>
          <a:prstGeom prst="rect">
            <a:avLst/>
          </a:prstGeom>
        </p:spPr>
        <p:txBody>
          <a:bodyPr wrap="square">
            <a:spAutoFit/>
          </a:bodyPr>
          <a:lstStyle/>
          <a:p>
            <a:pPr>
              <a:lnSpc>
                <a:spcPct val="150000"/>
              </a:lnSpc>
              <a:spcAft>
                <a:spcPts val="0"/>
              </a:spcAft>
            </a:pPr>
            <a:r>
              <a:rPr lang="es-ES" sz="1200" dirty="0">
                <a:latin typeface="Arial" panose="020B0604020202020204" pitchFamily="34" charset="0"/>
                <a:ea typeface="Calibri" panose="020F0502020204030204" pitchFamily="34" charset="0"/>
                <a:cs typeface="Times New Roman" panose="02020603050405020304" pitchFamily="18" charset="0"/>
              </a:rPr>
              <a:t> </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S" sz="1400" dirty="0" smtClean="0">
                <a:latin typeface="Arial" panose="020B0604020202020204" pitchFamily="34" charset="0"/>
                <a:ea typeface="Calibri" panose="020F0502020204030204" pitchFamily="34" charset="0"/>
                <a:cs typeface="Times New Roman" panose="02020603050405020304" pitchFamily="18" charset="0"/>
              </a:rPr>
              <a:t>Tipo </a:t>
            </a:r>
            <a:r>
              <a:rPr lang="es-ES" sz="1400" dirty="0">
                <a:latin typeface="Arial" panose="020B0604020202020204" pitchFamily="34" charset="0"/>
                <a:ea typeface="Calibri" panose="020F0502020204030204" pitchFamily="34" charset="0"/>
                <a:cs typeface="Times New Roman" panose="02020603050405020304" pitchFamily="18" charset="0"/>
              </a:rPr>
              <a:t>de Investigación</a:t>
            </a:r>
            <a:r>
              <a:rPr lang="es-ES" sz="1200" dirty="0">
                <a:latin typeface="Arial" panose="020B0604020202020204" pitchFamily="34" charset="0"/>
                <a:ea typeface="Calibri" panose="020F0502020204030204" pitchFamily="34" charset="0"/>
                <a:cs typeface="Times New Roman" panose="02020603050405020304" pitchFamily="18" charset="0"/>
              </a:rPr>
              <a:t>.</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MX"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Esta </a:t>
            </a:r>
            <a:r>
              <a:rPr lang="es-MX"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tesis desarrollara una investigación cuantitativa, explorativa, descriptiva y propositiva</a:t>
            </a:r>
            <a:r>
              <a:rPr lang="es-MX"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151553" y="620688"/>
            <a:ext cx="2260759" cy="791179"/>
          </a:xfrm>
          <a:prstGeom prst="rect">
            <a:avLst/>
          </a:prstGeom>
        </p:spPr>
        <p:txBody>
          <a:bodyPr wrap="square">
            <a:spAutoFit/>
          </a:bodyPr>
          <a:lstStyle/>
          <a:p>
            <a:pPr>
              <a:lnSpc>
                <a:spcPct val="150000"/>
              </a:lnSpc>
              <a:spcAft>
                <a:spcPts val="0"/>
              </a:spcAft>
            </a:pPr>
            <a:r>
              <a:rPr lang="es-ES" sz="1600" b="1" dirty="0" smtClean="0">
                <a:latin typeface="Arial" panose="020B0604020202020204" pitchFamily="34" charset="0"/>
                <a:ea typeface="Calibri" panose="020F0502020204030204" pitchFamily="34" charset="0"/>
                <a:cs typeface="Times New Roman" panose="02020603050405020304" pitchFamily="18" charset="0"/>
              </a:rPr>
              <a:t>CAPITULO 3</a:t>
            </a:r>
          </a:p>
          <a:p>
            <a:pPr>
              <a:lnSpc>
                <a:spcPct val="150000"/>
              </a:lnSpc>
              <a:spcAft>
                <a:spcPts val="0"/>
              </a:spcAft>
            </a:pPr>
            <a:r>
              <a:rPr lang="es-ES" sz="1600" b="1" dirty="0" smtClean="0">
                <a:latin typeface="Arial" panose="020B0604020202020204" pitchFamily="34" charset="0"/>
                <a:ea typeface="Calibri" panose="020F0502020204030204" pitchFamily="34" charset="0"/>
                <a:cs typeface="Times New Roman" panose="02020603050405020304" pitchFamily="18" charset="0"/>
              </a:rPr>
              <a:t>Metodología</a:t>
            </a:r>
            <a:endParaRPr lang="es-MX"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rotWithShape="1">
          <a:blip r:embed="rId4"/>
          <a:srcRect l="7848"/>
          <a:stretch/>
        </p:blipFill>
        <p:spPr>
          <a:xfrm>
            <a:off x="1979712" y="2624667"/>
            <a:ext cx="5805812" cy="3422857"/>
          </a:xfrm>
          <a:prstGeom prst="rect">
            <a:avLst/>
          </a:prstGeom>
        </p:spPr>
      </p:pic>
    </p:spTree>
    <p:extLst>
      <p:ext uri="{BB962C8B-B14F-4D97-AF65-F5344CB8AC3E}">
        <p14:creationId xmlns:p14="http://schemas.microsoft.com/office/powerpoint/2010/main" val="28439003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4670</TotalTime>
  <Words>1025</Words>
  <Application>Microsoft Office PowerPoint</Application>
  <PresentationFormat>Presentación en pantalla (4:3)</PresentationFormat>
  <Paragraphs>229</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Chincheta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equipo</cp:lastModifiedBy>
  <cp:revision>64</cp:revision>
  <dcterms:created xsi:type="dcterms:W3CDTF">2018-08-10T13:57:15Z</dcterms:created>
  <dcterms:modified xsi:type="dcterms:W3CDTF">2018-08-31T12:18:10Z</dcterms:modified>
</cp:coreProperties>
</file>