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2"/>
  </p:notesMasterIdLst>
  <p:sldIdLst>
    <p:sldId id="270" r:id="rId2"/>
    <p:sldId id="314" r:id="rId3"/>
    <p:sldId id="315" r:id="rId4"/>
    <p:sldId id="323" r:id="rId5"/>
    <p:sldId id="277" r:id="rId6"/>
    <p:sldId id="324" r:id="rId7"/>
    <p:sldId id="325" r:id="rId8"/>
    <p:sldId id="278" r:id="rId9"/>
    <p:sldId id="279" r:id="rId10"/>
    <p:sldId id="280" r:id="rId11"/>
    <p:sldId id="281" r:id="rId12"/>
    <p:sldId id="282" r:id="rId13"/>
    <p:sldId id="276" r:id="rId14"/>
    <p:sldId id="291" r:id="rId15"/>
    <p:sldId id="292" r:id="rId16"/>
    <p:sldId id="326" r:id="rId17"/>
    <p:sldId id="327" r:id="rId18"/>
    <p:sldId id="318" r:id="rId19"/>
    <p:sldId id="328" r:id="rId20"/>
    <p:sldId id="329" r:id="rId21"/>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C8330E-B11D-41A8-AE1A-FA9EB8DC5D2B}" type="datetimeFigureOut">
              <a:rPr lang="es-ES" smtClean="0"/>
              <a:t>29/05/2020</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6FF9E39-106B-42B2-8543-73392752CC23}" type="slidenum">
              <a:rPr lang="es-ES" smtClean="0"/>
              <a:t>‹Nº›</a:t>
            </a:fld>
            <a:endParaRPr lang="es-ES"/>
          </a:p>
        </p:txBody>
      </p:sp>
    </p:spTree>
    <p:extLst>
      <p:ext uri="{BB962C8B-B14F-4D97-AF65-F5344CB8AC3E}">
        <p14:creationId xmlns:p14="http://schemas.microsoft.com/office/powerpoint/2010/main" val="7756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29/05/2020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3781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29/05/2020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555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29/05/2020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20255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083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59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37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22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636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007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223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857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5DE5150-FB7F-4CC3-8543-5E8F127D845C}" type="datetimeFigureOut">
              <a:rPr lang="es-ES" smtClean="0"/>
              <a:t>29/05/2020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2562263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34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249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5DE5150-FB7F-4CC3-8543-5E8F127D845C}" type="datetimeFigureOut">
              <a:rPr lang="es-ES" smtClean="0"/>
              <a:t>29/05/2020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23250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5DE5150-FB7F-4CC3-8543-5E8F127D845C}" type="datetimeFigureOut">
              <a:rPr lang="es-ES" smtClean="0"/>
              <a:t>29/05/2020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2165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5DE5150-FB7F-4CC3-8543-5E8F127D845C}" type="datetimeFigureOut">
              <a:rPr lang="es-ES" smtClean="0"/>
              <a:t>29/05/2020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359937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5DE5150-FB7F-4CC3-8543-5E8F127D845C}" type="datetimeFigureOut">
              <a:rPr lang="es-ES" smtClean="0"/>
              <a:t>29/05/2020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151761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DE5150-FB7F-4CC3-8543-5E8F127D845C}" type="datetimeFigureOut">
              <a:rPr lang="es-ES" smtClean="0"/>
              <a:t>29/05/2020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80446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29/05/2020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15919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5DE5150-FB7F-4CC3-8543-5E8F127D845C}" type="datetimeFigureOut">
              <a:rPr lang="es-ES" smtClean="0"/>
              <a:t>29/05/2020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C1D8A2-9CC0-471F-ABD8-15BF627DB4C1}" type="slidenum">
              <a:rPr lang="es-ES" smtClean="0"/>
              <a:t>‹Nº›</a:t>
            </a:fld>
            <a:endParaRPr lang="es-ES"/>
          </a:p>
        </p:txBody>
      </p:sp>
    </p:spTree>
    <p:extLst>
      <p:ext uri="{BB962C8B-B14F-4D97-AF65-F5344CB8AC3E}">
        <p14:creationId xmlns:p14="http://schemas.microsoft.com/office/powerpoint/2010/main" val="422624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DE5150-FB7F-4CC3-8543-5E8F127D845C}" type="datetimeFigureOut">
              <a:rPr lang="es-ES" smtClean="0"/>
              <a:t>29/05/2020</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1D8A2-9CC0-471F-ABD8-15BF627DB4C1}" type="slidenum">
              <a:rPr lang="es-ES" smtClean="0"/>
              <a:t>‹Nº›</a:t>
            </a:fld>
            <a:endParaRPr lang="es-ES"/>
          </a:p>
        </p:txBody>
      </p:sp>
    </p:spTree>
    <p:extLst>
      <p:ext uri="{BB962C8B-B14F-4D97-AF65-F5344CB8AC3E}">
        <p14:creationId xmlns:p14="http://schemas.microsoft.com/office/powerpoint/2010/main" val="14229904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3" r:id="rId12"/>
    <p:sldLayoutId id="2147483734" r:id="rId13"/>
    <p:sldLayoutId id="2147483735" r:id="rId14"/>
    <p:sldLayoutId id="2147483736" r:id="rId15"/>
    <p:sldLayoutId id="2147483737" r:id="rId16"/>
    <p:sldLayoutId id="2147483738" r:id="rId17"/>
    <p:sldLayoutId id="2147483739" r:id="rId18"/>
    <p:sldLayoutId id="2147483748" r:id="rId19"/>
    <p:sldLayoutId id="2147483749" r:id="rId20"/>
    <p:sldLayoutId id="2147483750"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4373901"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4694493" y="-1728817"/>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4" name="10 Forma libre"/>
          <p:cNvSpPr/>
          <p:nvPr/>
        </p:nvSpPr>
        <p:spPr>
          <a:xfrm>
            <a:off x="-90133"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Rectangle 3"/>
          <p:cNvSpPr>
            <a:spLocks noChangeArrowheads="1"/>
          </p:cNvSpPr>
          <p:nvPr/>
        </p:nvSpPr>
        <p:spPr bwMode="auto">
          <a:xfrm>
            <a:off x="2364695" y="-234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4"/>
          <p:cNvSpPr>
            <a:spLocks noChangeArrowheads="1"/>
          </p:cNvSpPr>
          <p:nvPr/>
        </p:nvSpPr>
        <p:spPr bwMode="auto">
          <a:xfrm>
            <a:off x="2364695" y="222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8" name="5 CuadroTexto"/>
          <p:cNvSpPr txBox="1"/>
          <p:nvPr/>
        </p:nvSpPr>
        <p:spPr>
          <a:xfrm>
            <a:off x="1990028" y="6058917"/>
            <a:ext cx="7072142" cy="707886"/>
          </a:xfrm>
          <a:prstGeom prst="rect">
            <a:avLst/>
          </a:prstGeom>
          <a:noFill/>
          <a:ln w="38100">
            <a:noFill/>
          </a:ln>
        </p:spPr>
        <p:txBody>
          <a:bodyPr wrap="square" rtlCol="0">
            <a:spAutoFit/>
          </a:bodyPr>
          <a:lstStyle/>
          <a:p>
            <a:pPr algn="ctr"/>
            <a:r>
              <a:rPr lang="es-MX" sz="2000" b="1" dirty="0">
                <a:latin typeface="Arial" panose="020B0604020202020204" pitchFamily="34" charset="0"/>
                <a:cs typeface="Arial" panose="020B0604020202020204" pitchFamily="34" charset="0"/>
              </a:rPr>
              <a:t>Ocozocoautla de Espinosa, Chiapas; 09  de Noviembre de 2019</a:t>
            </a:r>
            <a:endParaRPr lang="es-ES" sz="2000" b="1" dirty="0">
              <a:latin typeface="Arial" panose="020B0604020202020204" pitchFamily="34" charset="0"/>
              <a:cs typeface="Arial" panose="020B0604020202020204" pitchFamily="34" charset="0"/>
            </a:endParaRPr>
          </a:p>
        </p:txBody>
      </p:sp>
      <p:sp>
        <p:nvSpPr>
          <p:cNvPr id="19" name="1 Rectángulo"/>
          <p:cNvSpPr/>
          <p:nvPr/>
        </p:nvSpPr>
        <p:spPr>
          <a:xfrm>
            <a:off x="4206827" y="116619"/>
            <a:ext cx="379366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4400" b="1" cap="none" spc="310" dirty="0">
                <a:ln w="11430"/>
                <a:solidFill>
                  <a:schemeClr val="accent4">
                    <a:lumMod val="75000"/>
                  </a:schemeClr>
                </a:solidFill>
                <a:effectLst>
                  <a:outerShdw blurRad="38100" dist="38100" dir="2700000" algn="tl">
                    <a:srgbClr val="000000">
                      <a:alpha val="43137"/>
                    </a:srgbClr>
                  </a:outerShdw>
                </a:effectLst>
                <a:latin typeface="Arial Black" pitchFamily="34" charset="0"/>
              </a:rPr>
              <a:t>MAESTRÍA</a:t>
            </a:r>
          </a:p>
        </p:txBody>
      </p:sp>
      <p:sp>
        <p:nvSpPr>
          <p:cNvPr id="22" name="Title 13"/>
          <p:cNvSpPr txBox="1">
            <a:spLocks/>
          </p:cNvSpPr>
          <p:nvPr/>
        </p:nvSpPr>
        <p:spPr>
          <a:xfrm>
            <a:off x="3170687" y="886060"/>
            <a:ext cx="5895467" cy="830997"/>
          </a:xfrm>
          <a:prstGeom prst="rect">
            <a:avLst/>
          </a:prstGeom>
          <a:noFill/>
          <a:ln>
            <a:noFill/>
          </a:ln>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sz="2400" b="1" dirty="0">
                <a:ln w="50800"/>
                <a:solidFill>
                  <a:schemeClr val="accent4">
                    <a:lumMod val="75000"/>
                  </a:schemeClr>
                </a:solidFill>
                <a:latin typeface="Arial Black" pitchFamily="34" charset="0"/>
              </a:rPr>
              <a:t>EN GESTIÓN INTEGRAL DE RIESGOS Y PROTECCIÓN CIVIL.</a:t>
            </a:r>
          </a:p>
        </p:txBody>
      </p:sp>
      <p:sp>
        <p:nvSpPr>
          <p:cNvPr id="17" name="Title 13"/>
          <p:cNvSpPr>
            <a:spLocks noGrp="1"/>
          </p:cNvSpPr>
          <p:nvPr/>
        </p:nvSpPr>
        <p:spPr bwMode="auto">
          <a:xfrm>
            <a:off x="2789524" y="2440731"/>
            <a:ext cx="615149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3200" kern="1200">
                <a:solidFill>
                  <a:srgbClr val="959595"/>
                </a:solidFill>
                <a:latin typeface="Source Sans Pro Light" pitchFamily="34" charset="0"/>
                <a:ea typeface="+mj-ea"/>
                <a:cs typeface="+mj-cs"/>
              </a:defRPr>
            </a:lvl1pPr>
            <a:lvl2pPr algn="l" rtl="0" fontAlgn="base">
              <a:spcBef>
                <a:spcPct val="0"/>
              </a:spcBef>
              <a:spcAft>
                <a:spcPct val="0"/>
              </a:spcAft>
              <a:defRPr sz="3200">
                <a:solidFill>
                  <a:srgbClr val="959595"/>
                </a:solidFill>
                <a:latin typeface="Source Sans Pro Light" pitchFamily="34" charset="0"/>
              </a:defRPr>
            </a:lvl2pPr>
            <a:lvl3pPr algn="l" rtl="0" fontAlgn="base">
              <a:spcBef>
                <a:spcPct val="0"/>
              </a:spcBef>
              <a:spcAft>
                <a:spcPct val="0"/>
              </a:spcAft>
              <a:defRPr sz="3200">
                <a:solidFill>
                  <a:srgbClr val="959595"/>
                </a:solidFill>
                <a:latin typeface="Source Sans Pro Light" pitchFamily="34" charset="0"/>
              </a:defRPr>
            </a:lvl3pPr>
            <a:lvl4pPr algn="l" rtl="0" fontAlgn="base">
              <a:spcBef>
                <a:spcPct val="0"/>
              </a:spcBef>
              <a:spcAft>
                <a:spcPct val="0"/>
              </a:spcAft>
              <a:defRPr sz="3200">
                <a:solidFill>
                  <a:srgbClr val="959595"/>
                </a:solidFill>
                <a:latin typeface="Source Sans Pro Light" pitchFamily="34" charset="0"/>
              </a:defRPr>
            </a:lvl4pPr>
            <a:lvl5pPr algn="l" rtl="0" fontAlgn="base">
              <a:spcBef>
                <a:spcPct val="0"/>
              </a:spcBef>
              <a:spcAft>
                <a:spcPct val="0"/>
              </a:spcAft>
              <a:defRPr sz="3200">
                <a:solidFill>
                  <a:srgbClr val="959595"/>
                </a:solidFill>
                <a:latin typeface="Source Sans Pro Light" pitchFamily="34" charset="0"/>
              </a:defRPr>
            </a:lvl5pPr>
            <a:lvl6pPr marL="457200" algn="l" rtl="0" fontAlgn="base">
              <a:spcBef>
                <a:spcPct val="0"/>
              </a:spcBef>
              <a:spcAft>
                <a:spcPct val="0"/>
              </a:spcAft>
              <a:defRPr sz="3200">
                <a:solidFill>
                  <a:srgbClr val="959595"/>
                </a:solidFill>
                <a:latin typeface="Source Sans Pro Light" pitchFamily="34" charset="0"/>
              </a:defRPr>
            </a:lvl6pPr>
            <a:lvl7pPr marL="914400" algn="l" rtl="0" fontAlgn="base">
              <a:spcBef>
                <a:spcPct val="0"/>
              </a:spcBef>
              <a:spcAft>
                <a:spcPct val="0"/>
              </a:spcAft>
              <a:defRPr sz="3200">
                <a:solidFill>
                  <a:srgbClr val="959595"/>
                </a:solidFill>
                <a:latin typeface="Source Sans Pro Light" pitchFamily="34" charset="0"/>
              </a:defRPr>
            </a:lvl7pPr>
            <a:lvl8pPr marL="1371600" algn="l" rtl="0" fontAlgn="base">
              <a:spcBef>
                <a:spcPct val="0"/>
              </a:spcBef>
              <a:spcAft>
                <a:spcPct val="0"/>
              </a:spcAft>
              <a:defRPr sz="3200">
                <a:solidFill>
                  <a:srgbClr val="959595"/>
                </a:solidFill>
                <a:latin typeface="Source Sans Pro Light" pitchFamily="34" charset="0"/>
              </a:defRPr>
            </a:lvl8pPr>
            <a:lvl9pPr marL="1828800" algn="l" rtl="0" fontAlgn="base">
              <a:spcBef>
                <a:spcPct val="0"/>
              </a:spcBef>
              <a:spcAft>
                <a:spcPct val="0"/>
              </a:spcAft>
              <a:defRPr sz="3200">
                <a:solidFill>
                  <a:srgbClr val="959595"/>
                </a:solidFill>
                <a:latin typeface="Source Sans Pro Light" pitchFamily="34" charset="0"/>
              </a:defRPr>
            </a:lvl9pPr>
          </a:lstStyle>
          <a:p>
            <a:pPr algn="ctr"/>
            <a:r>
              <a:rPr lang="en-US"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COLOQUIO</a:t>
            </a:r>
          </a:p>
          <a:p>
            <a:pPr algn="ctr"/>
            <a:endParaRPr lang="en-US" sz="24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PRESENTA: Jorge Mier y Terán Suárez</a:t>
            </a:r>
          </a:p>
          <a:p>
            <a:pPr algn="ctr"/>
            <a:endPar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Colaboración para el </a:t>
            </a:r>
            <a:r>
              <a:rPr lang="en-US" sz="2000" b="1" dirty="0" err="1">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libro</a:t>
            </a:r>
            <a:r>
              <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 del Dr. </a:t>
            </a:r>
            <a:r>
              <a:rPr lang="en-US" sz="2000" b="1" dirty="0" err="1">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Jos´´e</a:t>
            </a:r>
            <a:r>
              <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 Emilio </a:t>
            </a:r>
            <a:r>
              <a:rPr lang="en-US" sz="2000" b="1" dirty="0" err="1">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Baró</a:t>
            </a:r>
            <a:r>
              <a:rPr lang="en-US" sz="2000" b="1" dirty="0">
                <a:solidFill>
                  <a:schemeClr val="accent4">
                    <a:lumMod val="75000"/>
                  </a:schemeClr>
                </a:solidFill>
                <a:effectLst>
                  <a:outerShdw blurRad="38100" dist="38100" dir="2700000" algn="tl">
                    <a:srgbClr val="000000">
                      <a:alpha val="43137"/>
                    </a:srgbClr>
                  </a:outerShdw>
                </a:effectLst>
                <a:latin typeface="Arial Black" pitchFamily="34" charset="0"/>
                <a:cs typeface="Arial" pitchFamily="34" charset="0"/>
              </a:rPr>
              <a:t> Suárez</a:t>
            </a:r>
          </a:p>
          <a:p>
            <a:pPr algn="ctr"/>
            <a:endParaRPr lang="es-MX" sz="2000" b="1" dirty="0">
              <a:solidFill>
                <a:schemeClr val="accent4">
                  <a:lumMod val="75000"/>
                </a:schemeClr>
              </a:solidFill>
              <a:effectLst>
                <a:outerShdw blurRad="38100" dist="38100" dir="2700000" algn="tl">
                  <a:srgbClr val="000000">
                    <a:alpha val="43137"/>
                  </a:srgbClr>
                </a:outerShdw>
              </a:effectLst>
            </a:endParaRPr>
          </a:p>
          <a:p>
            <a:pPr algn="ctr"/>
            <a:r>
              <a:rPr lang="es-MX" sz="2000" b="1" dirty="0">
                <a:solidFill>
                  <a:schemeClr val="accent4">
                    <a:lumMod val="75000"/>
                  </a:schemeClr>
                </a:solidFill>
                <a:effectLst>
                  <a:outerShdw blurRad="38100" dist="38100" dir="2700000" algn="tl">
                    <a:srgbClr val="000000">
                      <a:alpha val="43137"/>
                    </a:srgbClr>
                  </a:outerShdw>
                </a:effectLst>
              </a:rPr>
              <a:t>Sistema de Alerta Temprana de Tabasco</a:t>
            </a:r>
          </a:p>
          <a:p>
            <a:pPr algn="ctr"/>
            <a:endParaRPr lang="en-US" sz="18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55" y="4557703"/>
            <a:ext cx="1784268" cy="186551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4"/>
          <p:cNvPicPr/>
          <p:nvPr/>
        </p:nvPicPr>
        <p:blipFill>
          <a:blip r:embed="rId3">
            <a:extLst>
              <a:ext uri="{28A0092B-C50C-407E-A947-70E740481C1C}">
                <a14:useLocalDpi xmlns:a14="http://schemas.microsoft.com/office/drawing/2010/main" val="0"/>
              </a:ext>
            </a:extLst>
          </a:blip>
          <a:srcRect/>
          <a:stretch>
            <a:fillRect/>
          </a:stretch>
        </p:blipFill>
        <p:spPr bwMode="auto">
          <a:xfrm>
            <a:off x="242759" y="456621"/>
            <a:ext cx="1752758" cy="1867485"/>
          </a:xfrm>
          <a:prstGeom prst="rect">
            <a:avLst/>
          </a:prstGeom>
          <a:noFill/>
        </p:spPr>
      </p:pic>
    </p:spTree>
    <p:extLst>
      <p:ext uri="{BB962C8B-B14F-4D97-AF65-F5344CB8AC3E}">
        <p14:creationId xmlns:p14="http://schemas.microsoft.com/office/powerpoint/2010/main" val="241002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827584" y="1173088"/>
            <a:ext cx="7200800" cy="52772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a:latin typeface="Arial" panose="020B0604020202020204" pitchFamily="34" charset="0"/>
                <a:cs typeface="Arial" panose="020B0604020202020204" pitchFamily="34" charset="0"/>
              </a:rPr>
              <a:t>Objetivos Particulares</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Marcador de texto 3">
            <a:extLst>
              <a:ext uri="{FF2B5EF4-FFF2-40B4-BE49-F238E27FC236}">
                <a16:creationId xmlns="" xmlns:a16="http://schemas.microsoft.com/office/drawing/2014/main" id="{0C8B4FB9-F7C5-4AFD-8D25-D67AE2EBC1B3}"/>
              </a:ext>
            </a:extLst>
          </p:cNvPr>
          <p:cNvSpPr txBox="1">
            <a:spLocks/>
          </p:cNvSpPr>
          <p:nvPr/>
        </p:nvSpPr>
        <p:spPr>
          <a:xfrm>
            <a:off x="395536" y="1819125"/>
            <a:ext cx="8110232" cy="4562578"/>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s-MX" sz="6400" dirty="0">
              <a:solidFill>
                <a:schemeClr val="accent1"/>
              </a:solidFill>
            </a:endParaRPr>
          </a:p>
          <a:p>
            <a:pPr marL="1143000" lvl="1" indent="-685800" algn="just">
              <a:buFont typeface="Wingdings" panose="05000000000000000000" pitchFamily="2" charset="2"/>
              <a:buChar char="Ø"/>
            </a:pPr>
            <a:r>
              <a:rPr lang="es-MX" sz="6400" dirty="0"/>
              <a:t>Indagar acerca de los tipos de amenazas originadas por fenómenos hidrometeorológicos que pueden generar factores de riesgo en el Estado de Tabasco, desde un punto de vista epistemológico, para identificar los mecanismos de previsión y gestión del riesgo en función de las vulnerabilidades.</a:t>
            </a:r>
          </a:p>
          <a:p>
            <a:pPr marL="457200" lvl="1" indent="0" algn="just">
              <a:buNone/>
            </a:pPr>
            <a:endParaRPr lang="es-MX" sz="6400" dirty="0"/>
          </a:p>
          <a:p>
            <a:pPr marL="1143000" lvl="1" indent="-685800" algn="just">
              <a:buFont typeface="Wingdings" panose="05000000000000000000" pitchFamily="2" charset="2"/>
              <a:buChar char="Ø"/>
            </a:pPr>
            <a:r>
              <a:rPr lang="es-MX" sz="6400" dirty="0"/>
              <a:t>Revisar los protocolos de actuación en la atención de emergencias y la gestión del riesgo, planteando soluciones que permitan reducir, no solo las pérdidas económicas ocasionadas por lluvias e inundaciones y sus efectos adyacentes, sino que también salvaguardar la vida y la integridad de las personas y su patrimonio. </a:t>
            </a:r>
          </a:p>
          <a:p>
            <a:pPr marL="457200" lvl="1" indent="0" algn="just">
              <a:buNone/>
            </a:pPr>
            <a:endParaRPr lang="es-MX" sz="6400" dirty="0"/>
          </a:p>
          <a:p>
            <a:pPr marL="1143000" lvl="1" indent="-685800" algn="just">
              <a:buFont typeface="Wingdings" panose="05000000000000000000" pitchFamily="2" charset="2"/>
              <a:buChar char="Ø"/>
            </a:pPr>
            <a:r>
              <a:rPr lang="es-MX" sz="6400" dirty="0"/>
              <a:t>Observar el comportamiento de los fenómenos hidrometeorológicos que se presentan en el estado y sus afectaciones, así como el comportamiento de la población, ante la presencia de estos fenómenos.</a:t>
            </a:r>
          </a:p>
          <a:p>
            <a:pPr marL="457200" lvl="1" indent="0" algn="just">
              <a:buNone/>
            </a:pPr>
            <a:endParaRPr lang="es-MX" sz="6400" dirty="0"/>
          </a:p>
          <a:p>
            <a:pPr marL="1143000" lvl="1" indent="-685800" algn="just">
              <a:buFont typeface="Wingdings" panose="05000000000000000000" pitchFamily="2" charset="2"/>
              <a:buChar char="Ø"/>
            </a:pPr>
            <a:r>
              <a:rPr lang="es-MX" sz="6400" dirty="0"/>
              <a:t>Registrar los datos históricos de precipitaciones pluviales, inundaciones y otros fenómenos hidrometeorológicos, así como los daños ocasionados em la entidad.</a:t>
            </a:r>
          </a:p>
          <a:p>
            <a:pPr marL="457200" lvl="1" indent="0" algn="just">
              <a:buNone/>
            </a:pPr>
            <a:endParaRPr lang="es-MX" sz="6400" dirty="0"/>
          </a:p>
          <a:p>
            <a:pPr marL="1143000" lvl="1" indent="-685800" algn="just">
              <a:buFont typeface="Wingdings" panose="05000000000000000000" pitchFamily="2" charset="2"/>
              <a:buChar char="Ø"/>
            </a:pPr>
            <a:r>
              <a:rPr lang="es-MX" sz="6400" dirty="0"/>
              <a:t>Investigar mejores prácticas, protocolos y sistemas de alerta temprana para fenómenos hidrometeorológicos.</a:t>
            </a:r>
          </a:p>
          <a:p>
            <a:pPr lvl="1" algn="just"/>
            <a:endParaRPr lang="es-MX" sz="4800" dirty="0">
              <a:solidFill>
                <a:schemeClr val="accent1"/>
              </a:solidFill>
            </a:endParaRPr>
          </a:p>
          <a:p>
            <a:pPr lvl="1" algn="just"/>
            <a:endParaRPr lang="es-MX" sz="4800" dirty="0">
              <a:solidFill>
                <a:schemeClr val="accent1"/>
              </a:solidFill>
            </a:endParaRPr>
          </a:p>
          <a:p>
            <a:endParaRPr lang="es-MX" dirty="0"/>
          </a:p>
        </p:txBody>
      </p:sp>
    </p:spTree>
    <p:extLst>
      <p:ext uri="{BB962C8B-B14F-4D97-AF65-F5344CB8AC3E}">
        <p14:creationId xmlns:p14="http://schemas.microsoft.com/office/powerpoint/2010/main" val="231625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3" name="CuadroTexto 2"/>
          <p:cNvSpPr txBox="1"/>
          <p:nvPr/>
        </p:nvSpPr>
        <p:spPr>
          <a:xfrm>
            <a:off x="0" y="1426011"/>
            <a:ext cx="6353981" cy="867930"/>
          </a:xfrm>
          <a:prstGeom prst="rect">
            <a:avLst/>
          </a:prstGeom>
          <a:noFill/>
        </p:spPr>
        <p:txBody>
          <a:bodyPr wrap="square" rtlCol="0">
            <a:spAutoFit/>
          </a:bodyPr>
          <a:lstStyle/>
          <a:p>
            <a:pPr algn="just">
              <a:lnSpc>
                <a:spcPct val="90000"/>
              </a:lnSpc>
            </a:pPr>
            <a:r>
              <a:rPr lang="es-MX" sz="2800" b="1" dirty="0">
                <a:latin typeface="Arial" panose="020B0604020202020204" pitchFamily="34" charset="0"/>
                <a:cs typeface="Arial" panose="020B0604020202020204" pitchFamily="34" charset="0"/>
              </a:rPr>
              <a:t>Hipótesis: H1</a:t>
            </a:r>
          </a:p>
          <a:p>
            <a:pPr algn="just">
              <a:lnSpc>
                <a:spcPct val="90000"/>
              </a:lnSpc>
            </a:pPr>
            <a:endParaRPr lang="es-MX" sz="2800" dirty="0">
              <a:latin typeface="Arial" panose="020B0604020202020204" pitchFamily="34" charset="0"/>
              <a:cs typeface="Arial" panose="020B0604020202020204" pitchFamily="34" charset="0"/>
            </a:endParaRP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Marcador de texto 3">
            <a:extLst>
              <a:ext uri="{FF2B5EF4-FFF2-40B4-BE49-F238E27FC236}">
                <a16:creationId xmlns="" xmlns:a16="http://schemas.microsoft.com/office/drawing/2014/main" id="{3CA01470-5F31-4976-8296-6825ED3D45C1}"/>
              </a:ext>
            </a:extLst>
          </p:cNvPr>
          <p:cNvSpPr txBox="1">
            <a:spLocks/>
          </p:cNvSpPr>
          <p:nvPr/>
        </p:nvSpPr>
        <p:spPr>
          <a:xfrm>
            <a:off x="323528" y="2273470"/>
            <a:ext cx="8208912" cy="396044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MX" sz="1600" dirty="0"/>
              <a:t>Los fenómenos hidrometeorológicos, aunados a factores económicos y sociales, son la principal causa de riesgo de desastre en el Estado de Tabasco, tal es el caso de las inundaciones que a lo largo de los años se han registrado en el Estado, específicamente las del año 2007, de resonancia mundial. La falta de un sistema de alerta temprana local, que permita emitir pronósticos precisos, en cuanto a las condiciones climatológicas, deja a la población en condiciones de vulnerabilidad, ante la presencia de lluvia, inundaciones y desbordamiento de ríos. Por lo tanto, es necesario utilizar los avances tecnológicos, para que, con base en el conocimiento de los factores de riesgo, se emitan pronósticos, avisos precautorios y de alerta a la población, con el propósito de realizar acciones de protección y mitigación de los daños. </a:t>
            </a:r>
          </a:p>
          <a:p>
            <a:pPr algn="just"/>
            <a:endParaRPr lang="es-MX" sz="1600" dirty="0"/>
          </a:p>
          <a:p>
            <a:pPr marL="742950" lvl="1" indent="-285750" algn="just">
              <a:buFont typeface="Wingdings" panose="05000000000000000000" pitchFamily="2" charset="2"/>
              <a:buChar char="Ø"/>
            </a:pPr>
            <a:r>
              <a:rPr lang="es-MX" sz="1600" b="1" dirty="0"/>
              <a:t>Variable Independiente.</a:t>
            </a:r>
            <a:endParaRPr lang="es-MX" sz="1600" dirty="0"/>
          </a:p>
          <a:p>
            <a:pPr lvl="1" algn="just"/>
            <a:r>
              <a:rPr lang="es-MX" sz="1600" dirty="0"/>
              <a:t>	Los fenómenos hidrometeorológicos que afectan al Estado de Tabasco.</a:t>
            </a:r>
            <a:r>
              <a:rPr lang="es-MX" sz="1600" b="1" dirty="0"/>
              <a:t> </a:t>
            </a:r>
          </a:p>
          <a:p>
            <a:pPr marL="342900" lvl="1" indent="0" algn="just">
              <a:buNone/>
            </a:pPr>
            <a:endParaRPr lang="es-MX" sz="1600" dirty="0"/>
          </a:p>
          <a:p>
            <a:pPr marL="742950" lvl="1" indent="-285750" algn="just">
              <a:buFont typeface="Wingdings" panose="05000000000000000000" pitchFamily="2" charset="2"/>
              <a:buChar char="Ø"/>
            </a:pPr>
            <a:r>
              <a:rPr lang="es-MX" sz="1600" b="1" dirty="0"/>
              <a:t> Variables Dependientes.</a:t>
            </a:r>
            <a:endParaRPr lang="es-MX" sz="1600" dirty="0"/>
          </a:p>
          <a:p>
            <a:pPr lvl="1" algn="just"/>
            <a:r>
              <a:rPr lang="es-MX" sz="1600" dirty="0"/>
              <a:t>	Pronósticos hidrometeorológicos, avisos precautorios y alertas a la población.</a:t>
            </a:r>
          </a:p>
          <a:p>
            <a:endParaRPr lang="es-MX" sz="2000" dirty="0"/>
          </a:p>
        </p:txBody>
      </p:sp>
    </p:spTree>
    <p:extLst>
      <p:ext uri="{BB962C8B-B14F-4D97-AF65-F5344CB8AC3E}">
        <p14:creationId xmlns:p14="http://schemas.microsoft.com/office/powerpoint/2010/main" val="280433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217571" y="1384236"/>
            <a:ext cx="8818925" cy="10544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Estado del arte como estudio del objeto</a:t>
            </a:r>
          </a:p>
          <a:p>
            <a:r>
              <a:rPr lang="es-MX" sz="2400" b="1" dirty="0">
                <a:latin typeface="Arial" panose="020B0604020202020204" pitchFamily="34" charset="0"/>
                <a:cs typeface="Arial" panose="020B0604020202020204" pitchFamily="34" charset="0"/>
              </a:rPr>
              <a:t>(Marco teórico)</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Marcador de texto 3">
            <a:extLst>
              <a:ext uri="{FF2B5EF4-FFF2-40B4-BE49-F238E27FC236}">
                <a16:creationId xmlns="" xmlns:a16="http://schemas.microsoft.com/office/drawing/2014/main" id="{68731802-88A0-4CF5-993B-93A9FFE3A8C3}"/>
              </a:ext>
            </a:extLst>
          </p:cNvPr>
          <p:cNvSpPr txBox="1">
            <a:spLocks/>
          </p:cNvSpPr>
          <p:nvPr/>
        </p:nvSpPr>
        <p:spPr>
          <a:xfrm>
            <a:off x="395536" y="2852936"/>
            <a:ext cx="8208912" cy="3312368"/>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MX" sz="2400" dirty="0"/>
              <a:t>Sistemas de Alerta Temprana:</a:t>
            </a:r>
          </a:p>
          <a:p>
            <a:pPr marL="1200150" lvl="2" indent="-285750" algn="just">
              <a:buFont typeface="Wingdings" panose="05000000000000000000" pitchFamily="2" charset="2"/>
              <a:buChar char="Ø"/>
            </a:pPr>
            <a:r>
              <a:rPr lang="es-MX" sz="2400" dirty="0"/>
              <a:t>Identifica riesgos a los que está expuesta la población y sus bienes.</a:t>
            </a:r>
          </a:p>
          <a:p>
            <a:pPr marL="1200150" lvl="2" indent="-285750" algn="just">
              <a:buFont typeface="Wingdings" panose="05000000000000000000" pitchFamily="2" charset="2"/>
              <a:buChar char="Ø"/>
            </a:pPr>
            <a:r>
              <a:rPr lang="es-MX" sz="2400" dirty="0"/>
              <a:t>Monitorea una amenaza o un fenómeno perturbador.</a:t>
            </a:r>
          </a:p>
          <a:p>
            <a:pPr marL="1200150" lvl="2" indent="-285750" algn="just">
              <a:buFont typeface="Wingdings" panose="05000000000000000000" pitchFamily="2" charset="2"/>
              <a:buChar char="Ø"/>
            </a:pPr>
            <a:r>
              <a:rPr lang="es-MX" sz="2400" dirty="0"/>
              <a:t>Recolectan y procesan datos e información.</a:t>
            </a:r>
          </a:p>
          <a:p>
            <a:pPr marL="1200150" lvl="2" indent="-285750" algn="just">
              <a:buFont typeface="Wingdings" panose="05000000000000000000" pitchFamily="2" charset="2"/>
              <a:buChar char="Ø"/>
            </a:pPr>
            <a:r>
              <a:rPr lang="es-MX" sz="2400" dirty="0"/>
              <a:t>Pronósticos sobre su área de afectación y posibles efectos.</a:t>
            </a:r>
          </a:p>
          <a:p>
            <a:pPr lvl="2" algn="just"/>
            <a:endParaRPr lang="es-MX" sz="2400" dirty="0"/>
          </a:p>
          <a:p>
            <a:pPr algn="just"/>
            <a:r>
              <a:rPr lang="es-MX" sz="2400" dirty="0"/>
              <a:t>El objetivo fundamental de un SAT es, reducir o evitar la posibilidad que se produzcan lesiones personales, pérdidas de vidas, daños a los bienes y al ambiente, mediante la aplicación de medidas de protección y reducción de riesgos. Los Planes de Gestión de Riesgo o Respuesta de Emergencias son medidas indispensables para que una alerta sea efectiva.</a:t>
            </a:r>
          </a:p>
          <a:p>
            <a:endParaRPr lang="es-MX" dirty="0"/>
          </a:p>
        </p:txBody>
      </p:sp>
    </p:spTree>
    <p:extLst>
      <p:ext uri="{BB962C8B-B14F-4D97-AF65-F5344CB8AC3E}">
        <p14:creationId xmlns:p14="http://schemas.microsoft.com/office/powerpoint/2010/main" val="309210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755576" y="1338518"/>
            <a:ext cx="7560840" cy="646331"/>
          </a:xfrm>
          <a:prstGeom prst="rect">
            <a:avLst/>
          </a:prstGeom>
        </p:spPr>
        <p:txBody>
          <a:bodyPr wrap="square" rtlCol="0">
            <a:spAutoFit/>
          </a:bodyPr>
          <a:lstStyle/>
          <a:p>
            <a:pPr algn="ctr"/>
            <a:r>
              <a:rPr lang="es-MX" sz="3600" b="1" dirty="0">
                <a:latin typeface="Arial Narrow" pitchFamily="34" charset="0"/>
              </a:rPr>
              <a:t>Marco referencial objeto del estudio </a:t>
            </a:r>
          </a:p>
        </p:txBody>
      </p:sp>
      <p:sp>
        <p:nvSpPr>
          <p:cNvPr id="6"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7" name="Marcador de texto 3">
            <a:extLst>
              <a:ext uri="{FF2B5EF4-FFF2-40B4-BE49-F238E27FC236}">
                <a16:creationId xmlns="" xmlns:a16="http://schemas.microsoft.com/office/drawing/2014/main" id="{3EC319E1-B87D-41DE-AA25-0F9E8DE6D47E}"/>
              </a:ext>
            </a:extLst>
          </p:cNvPr>
          <p:cNvSpPr txBox="1">
            <a:spLocks/>
          </p:cNvSpPr>
          <p:nvPr/>
        </p:nvSpPr>
        <p:spPr>
          <a:xfrm>
            <a:off x="251520" y="2081563"/>
            <a:ext cx="7709362" cy="269487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defTabSz="457200">
              <a:lnSpc>
                <a:spcPct val="110000"/>
              </a:lnSpc>
              <a:spcAft>
                <a:spcPts val="600"/>
              </a:spcAft>
              <a:buClr>
                <a:prstClr val="white"/>
              </a:buClr>
              <a:buSzPct val="80000"/>
            </a:pPr>
            <a:r>
              <a:rPr lang="es-MX" dirty="0">
                <a:solidFill>
                  <a:schemeClr val="tx2"/>
                </a:solidFill>
                <a:latin typeface="Century Gothic" panose="020B0502020202020204"/>
              </a:rPr>
              <a:t>Sistemas de Alerta Temprana:	</a:t>
            </a:r>
          </a:p>
          <a:p>
            <a:pPr marL="1200150" lvl="2" indent="-285750" algn="just">
              <a:lnSpc>
                <a:spcPct val="110000"/>
              </a:lnSpc>
              <a:buFont typeface="Wingdings" panose="05000000000000000000" pitchFamily="2" charset="2"/>
              <a:buChar char="Ø"/>
            </a:pPr>
            <a:r>
              <a:rPr lang="es-MX" sz="1800" dirty="0">
                <a:solidFill>
                  <a:schemeClr val="tx2"/>
                </a:solidFill>
                <a:latin typeface="+mj-lt"/>
                <a:ea typeface="Calibri" panose="020F0502020204030204" pitchFamily="34" charset="0"/>
                <a:cs typeface="Times New Roman" panose="02020603050405020304" pitchFamily="18" charset="0"/>
              </a:rPr>
              <a:t>Conocimiento del riesgo.</a:t>
            </a:r>
          </a:p>
          <a:p>
            <a:pPr marL="1200150" lvl="2" indent="-285750" algn="just">
              <a:lnSpc>
                <a:spcPct val="107000"/>
              </a:lnSpc>
              <a:buFont typeface="Wingdings" panose="05000000000000000000" pitchFamily="2" charset="2"/>
              <a:buChar char="Ø"/>
            </a:pPr>
            <a:r>
              <a:rPr lang="es-MX" sz="1800" dirty="0">
                <a:solidFill>
                  <a:schemeClr val="tx2"/>
                </a:solidFill>
                <a:latin typeface="+mj-lt"/>
                <a:ea typeface="Calibri" panose="020F0502020204030204" pitchFamily="34" charset="0"/>
                <a:cs typeface="Times New Roman" panose="02020603050405020304" pitchFamily="18" charset="0"/>
              </a:rPr>
              <a:t>Seguimiento o monitoreo de la amenaza.</a:t>
            </a:r>
          </a:p>
          <a:p>
            <a:pPr marL="1200150" lvl="2" indent="-285750" algn="just">
              <a:lnSpc>
                <a:spcPct val="107000"/>
              </a:lnSpc>
              <a:buFont typeface="Wingdings" panose="05000000000000000000" pitchFamily="2" charset="2"/>
              <a:buChar char="Ø"/>
            </a:pPr>
            <a:r>
              <a:rPr lang="es-MX" sz="1800" dirty="0">
                <a:solidFill>
                  <a:schemeClr val="tx2"/>
                </a:solidFill>
                <a:latin typeface="+mj-lt"/>
                <a:ea typeface="Calibri" panose="020F0502020204030204" pitchFamily="34" charset="0"/>
                <a:cs typeface="Times New Roman" panose="02020603050405020304" pitchFamily="18" charset="0"/>
              </a:rPr>
              <a:t>Análisis y pronóstico de las amenazas.</a:t>
            </a:r>
          </a:p>
          <a:p>
            <a:pPr marL="1200150" lvl="2" indent="-285750" algn="just">
              <a:lnSpc>
                <a:spcPct val="107000"/>
              </a:lnSpc>
              <a:buFont typeface="Wingdings" panose="05000000000000000000" pitchFamily="2" charset="2"/>
              <a:buChar char="Ø"/>
            </a:pPr>
            <a:r>
              <a:rPr lang="es-MX" sz="1800" dirty="0">
                <a:solidFill>
                  <a:schemeClr val="tx2"/>
                </a:solidFill>
                <a:latin typeface="+mj-lt"/>
                <a:ea typeface="Calibri" panose="020F0502020204030204" pitchFamily="34" charset="0"/>
                <a:cs typeface="Times New Roman" panose="02020603050405020304" pitchFamily="18" charset="0"/>
              </a:rPr>
              <a:t>Comunicación o difusión de las alertas y los avisos.</a:t>
            </a:r>
          </a:p>
          <a:p>
            <a:pPr marL="1200150" lvl="2" indent="-285750" algn="just">
              <a:lnSpc>
                <a:spcPct val="107000"/>
              </a:lnSpc>
              <a:spcAft>
                <a:spcPts val="800"/>
              </a:spcAft>
              <a:buFont typeface="Wingdings" panose="05000000000000000000" pitchFamily="2" charset="2"/>
              <a:buChar char="Ø"/>
            </a:pPr>
            <a:r>
              <a:rPr lang="es-MX" sz="1800" dirty="0">
                <a:solidFill>
                  <a:schemeClr val="tx2"/>
                </a:solidFill>
                <a:latin typeface="+mj-lt"/>
                <a:ea typeface="Calibri" panose="020F0502020204030204" pitchFamily="34" charset="0"/>
                <a:cs typeface="Times New Roman" panose="02020603050405020304" pitchFamily="18" charset="0"/>
              </a:rPr>
              <a:t>Capacidades locales para responder frente a la alerta recibida. </a:t>
            </a:r>
          </a:p>
          <a:p>
            <a:endParaRPr lang="es-MX" dirty="0"/>
          </a:p>
        </p:txBody>
      </p:sp>
      <p:pic>
        <p:nvPicPr>
          <p:cNvPr id="9" name="Picture 4" descr="Resultado de imagen para radar meteorologico">
            <a:extLst>
              <a:ext uri="{FF2B5EF4-FFF2-40B4-BE49-F238E27FC236}">
                <a16:creationId xmlns="" xmlns:a16="http://schemas.microsoft.com/office/drawing/2014/main" id="{8336DB50-1399-43C3-89CC-7705E3A96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05" y="4662132"/>
            <a:ext cx="2664296" cy="19982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estacion meteorologico">
            <a:extLst>
              <a:ext uri="{FF2B5EF4-FFF2-40B4-BE49-F238E27FC236}">
                <a16:creationId xmlns="" xmlns:a16="http://schemas.microsoft.com/office/drawing/2014/main" id="{E6C26E5E-E02D-4EC7-A21F-C3938E1B39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324" y="4675522"/>
            <a:ext cx="2517352" cy="1998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sultado de imagen para centro de monitoreo meteorologico">
            <a:extLst>
              <a:ext uri="{FF2B5EF4-FFF2-40B4-BE49-F238E27FC236}">
                <a16:creationId xmlns="" xmlns:a16="http://schemas.microsoft.com/office/drawing/2014/main" id="{7827DC6D-4F52-4988-B733-9B4830CEBF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599" y="4662132"/>
            <a:ext cx="2664296" cy="19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9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4" name="Título 1"/>
          <p:cNvSpPr txBox="1">
            <a:spLocks/>
          </p:cNvSpPr>
          <p:nvPr/>
        </p:nvSpPr>
        <p:spPr>
          <a:xfrm>
            <a:off x="217572" y="1101080"/>
            <a:ext cx="8458884" cy="9597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b="1" dirty="0">
                <a:latin typeface="Arial" panose="020B0604020202020204" pitchFamily="34" charset="0"/>
                <a:cs typeface="Arial" panose="020B0604020202020204" pitchFamily="34" charset="0"/>
              </a:rPr>
              <a:t>Metodología de la Investigación: Paradigma epistémico, perspectiva de investigación, técnicas e instrumentos</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Marcador de texto 3">
            <a:extLst>
              <a:ext uri="{FF2B5EF4-FFF2-40B4-BE49-F238E27FC236}">
                <a16:creationId xmlns="" xmlns:a16="http://schemas.microsoft.com/office/drawing/2014/main" id="{5EC520C1-AFDF-4361-8118-19D863F933AF}"/>
              </a:ext>
            </a:extLst>
          </p:cNvPr>
          <p:cNvSpPr txBox="1">
            <a:spLocks/>
          </p:cNvSpPr>
          <p:nvPr/>
        </p:nvSpPr>
        <p:spPr>
          <a:xfrm>
            <a:off x="448317" y="2069968"/>
            <a:ext cx="7997393" cy="473695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MX" sz="2000" dirty="0"/>
              <a:t>Forma experimental, tomando en cuenta el paradigma positivista.</a:t>
            </a:r>
          </a:p>
          <a:p>
            <a:pPr marL="742950" lvl="1" indent="-285750" algn="just">
              <a:buFont typeface="Wingdings" panose="05000000000000000000" pitchFamily="2" charset="2"/>
              <a:buChar char="Ø"/>
            </a:pPr>
            <a:r>
              <a:rPr lang="es-MX" sz="2000" dirty="0"/>
              <a:t>Presenta un interés tecnológico.</a:t>
            </a:r>
          </a:p>
          <a:p>
            <a:pPr marL="742950" lvl="1" indent="-285750" algn="just">
              <a:buFont typeface="Wingdings" panose="05000000000000000000" pitchFamily="2" charset="2"/>
              <a:buChar char="Ø"/>
            </a:pPr>
            <a:r>
              <a:rPr lang="es-MX" sz="2000" dirty="0"/>
              <a:t>Existe una esencia propia al objeto del conocimiento, que son las condiciones hidrológicas y climatológicas del Estado de Tabasco.</a:t>
            </a:r>
          </a:p>
          <a:p>
            <a:pPr marL="742950" lvl="1" indent="-285750" algn="just">
              <a:buFont typeface="Wingdings" panose="05000000000000000000" pitchFamily="2" charset="2"/>
              <a:buChar char="Ø"/>
            </a:pPr>
            <a:r>
              <a:rPr lang="es-MX" sz="2000" dirty="0"/>
              <a:t>La realidad es independiente del objeto (sistema de alerta temprana) y del sujeto (población vulnerable). </a:t>
            </a:r>
          </a:p>
          <a:p>
            <a:pPr marL="742950" lvl="1" indent="-285750" algn="just">
              <a:buFont typeface="Wingdings" panose="05000000000000000000" pitchFamily="2" charset="2"/>
              <a:buChar char="Ø"/>
            </a:pPr>
            <a:r>
              <a:rPr lang="es-MX" sz="2000" dirty="0"/>
              <a:t>Se conocen las causas del riesgo (lluvias, inundaciones, desbordamiento de los ríos) y las vulnerabilidades físicas y sociales.</a:t>
            </a:r>
          </a:p>
          <a:p>
            <a:pPr marL="742950" lvl="1" indent="-285750" algn="just">
              <a:buFont typeface="Wingdings" panose="05000000000000000000" pitchFamily="2" charset="2"/>
              <a:buChar char="Ø"/>
            </a:pPr>
            <a:r>
              <a:rPr lang="es-MX" sz="2000" dirty="0"/>
              <a:t>Es verificable. </a:t>
            </a:r>
          </a:p>
          <a:p>
            <a:pPr marL="742950" lvl="1" indent="-285750" algn="just">
              <a:buFont typeface="Wingdings" panose="05000000000000000000" pitchFamily="2" charset="2"/>
              <a:buChar char="Ø"/>
            </a:pPr>
            <a:r>
              <a:rPr lang="es-MX" sz="2000" dirty="0"/>
              <a:t>Se puede confirmar con datos históricos y experiencia vivida.</a:t>
            </a:r>
          </a:p>
          <a:p>
            <a:pPr algn="just"/>
            <a:r>
              <a:rPr lang="es-MX" sz="2000" dirty="0"/>
              <a:t> </a:t>
            </a:r>
          </a:p>
          <a:p>
            <a:pPr algn="just"/>
            <a:r>
              <a:rPr lang="es-MX" sz="2000" dirty="0"/>
              <a:t>La metodología será cuantitativa, es decir, se analizarán datos estadísticos históricos y comparando situaciones similares en otros estados y países.</a:t>
            </a:r>
          </a:p>
        </p:txBody>
      </p:sp>
    </p:spTree>
    <p:extLst>
      <p:ext uri="{BB962C8B-B14F-4D97-AF65-F5344CB8AC3E}">
        <p14:creationId xmlns:p14="http://schemas.microsoft.com/office/powerpoint/2010/main" val="3516655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467544" y="1340768"/>
            <a:ext cx="8062696" cy="830997"/>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Conclusiones Generales para cumplir con los objetivos</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6" name="Marcador de texto 3">
            <a:extLst>
              <a:ext uri="{FF2B5EF4-FFF2-40B4-BE49-F238E27FC236}">
                <a16:creationId xmlns="" xmlns:a16="http://schemas.microsoft.com/office/drawing/2014/main" id="{D915686F-94D7-4673-8B36-B11159E1E147}"/>
              </a:ext>
            </a:extLst>
          </p:cNvPr>
          <p:cNvSpPr txBox="1">
            <a:spLocks/>
          </p:cNvSpPr>
          <p:nvPr/>
        </p:nvSpPr>
        <p:spPr>
          <a:xfrm>
            <a:off x="622438" y="2315778"/>
            <a:ext cx="7899123" cy="3912595"/>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MX" sz="2400" b="1" dirty="0"/>
              <a:t>Hidrología del Estado de Tabasco.</a:t>
            </a:r>
          </a:p>
          <a:p>
            <a:pPr algn="just"/>
            <a:endParaRPr lang="es-MX" sz="2400" b="1" dirty="0"/>
          </a:p>
          <a:p>
            <a:pPr lvl="1" algn="just"/>
            <a:r>
              <a:rPr lang="es-MX" sz="2400" dirty="0"/>
              <a:t>Las aguas superficiales del Estado de Tabasco están distribuidas en dos regiones hidrológicas: RH29 Coatzacoalcos y RH30 Grijalva – Usumacinta.</a:t>
            </a:r>
          </a:p>
          <a:p>
            <a:pPr lvl="1" algn="just"/>
            <a:endParaRPr lang="es-MX" sz="1200" dirty="0"/>
          </a:p>
          <a:p>
            <a:pPr lvl="1" algn="just"/>
            <a:r>
              <a:rPr lang="es-MX" sz="2400" dirty="0"/>
              <a:t>La región hidrológica RH 29 Coatzacoalcos cubre el 24% de la superficie estatal, drenando las aguas del oeste de la entidad hacia el río Tonalá y las lagunas el Carmen y Machona, para finalmente verterlas en el Golfo de México.</a:t>
            </a:r>
          </a:p>
          <a:p>
            <a:pPr lvl="1" algn="just"/>
            <a:endParaRPr lang="es-MX" sz="1100" dirty="0"/>
          </a:p>
          <a:p>
            <a:pPr lvl="1" algn="just"/>
            <a:r>
              <a:rPr lang="es-MX" sz="2400" dirty="0"/>
              <a:t>La región hidrológica RH30 Grijalva – Usumacinta cubre el 76% de la superficie estatal, drenando las aguas del centro y el este de la entidad hacia los ríos Usumacinta y Grijalva y la laguna de Términos, para finalmente verter sus aguas al Golfo de México.</a:t>
            </a:r>
          </a:p>
        </p:txBody>
      </p:sp>
    </p:spTree>
    <p:extLst>
      <p:ext uri="{BB962C8B-B14F-4D97-AF65-F5344CB8AC3E}">
        <p14:creationId xmlns:p14="http://schemas.microsoft.com/office/powerpoint/2010/main" val="2597720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467544" y="1340768"/>
            <a:ext cx="8062696" cy="830997"/>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Conclusiones Generales para cumplir con los objetivos</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9" name="Imagen 8">
            <a:extLst>
              <a:ext uri="{FF2B5EF4-FFF2-40B4-BE49-F238E27FC236}">
                <a16:creationId xmlns="" xmlns:a16="http://schemas.microsoft.com/office/drawing/2014/main" id="{B5B2A0C1-B7C8-4D66-B2D7-C14B79028A26}"/>
              </a:ext>
            </a:extLst>
          </p:cNvPr>
          <p:cNvPicPr>
            <a:picLocks noChangeAspect="1"/>
          </p:cNvPicPr>
          <p:nvPr/>
        </p:nvPicPr>
        <p:blipFill>
          <a:blip r:embed="rId2"/>
          <a:stretch>
            <a:fillRect/>
          </a:stretch>
        </p:blipFill>
        <p:spPr>
          <a:xfrm>
            <a:off x="1567885" y="2315778"/>
            <a:ext cx="6008230" cy="4234249"/>
          </a:xfrm>
          <a:prstGeom prst="rect">
            <a:avLst/>
          </a:prstGeom>
        </p:spPr>
      </p:pic>
    </p:spTree>
    <p:extLst>
      <p:ext uri="{BB962C8B-B14F-4D97-AF65-F5344CB8AC3E}">
        <p14:creationId xmlns:p14="http://schemas.microsoft.com/office/powerpoint/2010/main" val="1566045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467544" y="1340768"/>
            <a:ext cx="8062696" cy="830997"/>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Conclusiones Generales para cumplir con los objetivos</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9" name="Marcador de texto 3">
            <a:extLst>
              <a:ext uri="{FF2B5EF4-FFF2-40B4-BE49-F238E27FC236}">
                <a16:creationId xmlns="" xmlns:a16="http://schemas.microsoft.com/office/drawing/2014/main" id="{A20A0F3A-0150-4F85-9D4C-D22663CC02A7}"/>
              </a:ext>
            </a:extLst>
          </p:cNvPr>
          <p:cNvSpPr txBox="1">
            <a:spLocks/>
          </p:cNvSpPr>
          <p:nvPr/>
        </p:nvSpPr>
        <p:spPr>
          <a:xfrm>
            <a:off x="539552" y="2420888"/>
            <a:ext cx="7704856" cy="388843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2800" b="1" dirty="0"/>
              <a:t>Variables Meteorológicas.</a:t>
            </a:r>
          </a:p>
          <a:p>
            <a:endParaRPr lang="es-MX" b="1" dirty="0"/>
          </a:p>
          <a:p>
            <a:pPr marL="914400" lvl="1" indent="-457200">
              <a:buFont typeface="Wingdings" panose="05000000000000000000" pitchFamily="2" charset="2"/>
              <a:buChar char="Ø"/>
            </a:pPr>
            <a:r>
              <a:rPr lang="es-MX" sz="2800" dirty="0"/>
              <a:t>95.5% clima cálido húmedo</a:t>
            </a:r>
          </a:p>
          <a:p>
            <a:pPr marL="914400" lvl="1" indent="-457200">
              <a:buFont typeface="Wingdings" panose="05000000000000000000" pitchFamily="2" charset="2"/>
              <a:buChar char="Ø"/>
            </a:pPr>
            <a:r>
              <a:rPr lang="es-MX" sz="2800" dirty="0"/>
              <a:t>4.5% clima cálido subhúmedo  </a:t>
            </a:r>
          </a:p>
          <a:p>
            <a:pPr marL="914400" lvl="1" indent="-457200">
              <a:buFont typeface="Wingdings" panose="05000000000000000000" pitchFamily="2" charset="2"/>
              <a:buChar char="Ø"/>
            </a:pPr>
            <a:r>
              <a:rPr lang="es-MX" sz="2800" dirty="0"/>
              <a:t>Temperatura media anual 27°C</a:t>
            </a:r>
          </a:p>
          <a:p>
            <a:pPr marL="914400" lvl="1" indent="-457200">
              <a:buFont typeface="Wingdings" panose="05000000000000000000" pitchFamily="2" charset="2"/>
              <a:buChar char="Ø"/>
            </a:pPr>
            <a:r>
              <a:rPr lang="es-MX" sz="2800" dirty="0"/>
              <a:t>La temperatura máxima promedia 36°C </a:t>
            </a:r>
          </a:p>
          <a:p>
            <a:pPr marL="914400" lvl="1" indent="-457200">
              <a:buFont typeface="Wingdings" panose="05000000000000000000" pitchFamily="2" charset="2"/>
              <a:buChar char="Ø"/>
            </a:pPr>
            <a:r>
              <a:rPr lang="es-MX" sz="2800" dirty="0"/>
              <a:t>Temperatura mínima promedio 18.5°C </a:t>
            </a:r>
          </a:p>
          <a:p>
            <a:pPr marL="914400" lvl="1" indent="-457200">
              <a:buFont typeface="Wingdings" panose="05000000000000000000" pitchFamily="2" charset="2"/>
              <a:buChar char="Ø"/>
            </a:pPr>
            <a:r>
              <a:rPr lang="es-MX" sz="2800" dirty="0"/>
              <a:t>La precipitación media 2,550 mm anuales</a:t>
            </a:r>
          </a:p>
          <a:p>
            <a:pPr marL="914400" lvl="1" indent="-457200">
              <a:buFont typeface="Wingdings" panose="05000000000000000000" pitchFamily="2" charset="2"/>
              <a:buChar char="Ø"/>
            </a:pPr>
            <a:r>
              <a:rPr lang="es-MX" sz="2800" dirty="0"/>
              <a:t>Las lluvias se presentan todo el año, más abundantes de junio a octubre.</a:t>
            </a:r>
          </a:p>
          <a:p>
            <a:endParaRPr lang="es-MX" sz="2800" dirty="0"/>
          </a:p>
        </p:txBody>
      </p:sp>
    </p:spTree>
    <p:extLst>
      <p:ext uri="{BB962C8B-B14F-4D97-AF65-F5344CB8AC3E}">
        <p14:creationId xmlns:p14="http://schemas.microsoft.com/office/powerpoint/2010/main" val="2550089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539552" y="1412776"/>
            <a:ext cx="8062696" cy="830997"/>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Recomendaciones y propuesta de mejora en Protección Civil</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 name="Rectángulo 1">
            <a:extLst>
              <a:ext uri="{FF2B5EF4-FFF2-40B4-BE49-F238E27FC236}">
                <a16:creationId xmlns="" xmlns:a16="http://schemas.microsoft.com/office/drawing/2014/main" id="{12A0EE3B-FC33-44E2-83EC-C018A3F3E7DF}"/>
              </a:ext>
            </a:extLst>
          </p:cNvPr>
          <p:cNvSpPr/>
          <p:nvPr/>
        </p:nvSpPr>
        <p:spPr>
          <a:xfrm>
            <a:off x="395536" y="2348880"/>
            <a:ext cx="3384376" cy="3970318"/>
          </a:xfrm>
          <a:prstGeom prst="rect">
            <a:avLst/>
          </a:prstGeom>
        </p:spPr>
        <p:txBody>
          <a:bodyPr wrap="square">
            <a:spAutoFit/>
          </a:bodyPr>
          <a:lstStyle/>
          <a:p>
            <a:r>
              <a:rPr lang="es-MX" sz="1200" b="1" dirty="0"/>
              <a:t>Sistemas de Alerta Temprana.</a:t>
            </a:r>
          </a:p>
          <a:p>
            <a:endParaRPr lang="es-MX" sz="1200" b="1" dirty="0"/>
          </a:p>
          <a:p>
            <a:pPr lvl="1" algn="just"/>
            <a:r>
              <a:rPr lang="es-ES" sz="1200" dirty="0"/>
              <a:t>Radar Meteorológico.</a:t>
            </a:r>
          </a:p>
          <a:p>
            <a:pPr lvl="1" algn="just"/>
            <a:endParaRPr lang="es-ES" sz="1200" dirty="0"/>
          </a:p>
          <a:p>
            <a:pPr lvl="1" algn="just"/>
            <a:r>
              <a:rPr lang="es-ES" sz="1200" dirty="0"/>
              <a:t>Radar: "radio </a:t>
            </a:r>
            <a:r>
              <a:rPr lang="es-ES" sz="1200" dirty="0" err="1"/>
              <a:t>detection</a:t>
            </a:r>
            <a:r>
              <a:rPr lang="es-ES" sz="1200" dirty="0"/>
              <a:t> and </a:t>
            </a:r>
            <a:r>
              <a:rPr lang="es-ES" sz="1200" dirty="0" err="1"/>
              <a:t>ranging</a:t>
            </a:r>
            <a:r>
              <a:rPr lang="es-ES" sz="1200" dirty="0"/>
              <a:t>" </a:t>
            </a:r>
          </a:p>
          <a:p>
            <a:pPr lvl="1" algn="just"/>
            <a:r>
              <a:rPr lang="es-ES" sz="1200" dirty="0"/>
              <a:t>(radio detección y telemetría). </a:t>
            </a:r>
          </a:p>
          <a:p>
            <a:pPr lvl="1" algn="just"/>
            <a:endParaRPr lang="es-ES" sz="1200" dirty="0"/>
          </a:p>
          <a:p>
            <a:pPr lvl="1" algn="just"/>
            <a:r>
              <a:rPr lang="es-ES" sz="1200" dirty="0"/>
              <a:t>Puede detectar lluvia y granizo en las nubes.</a:t>
            </a:r>
          </a:p>
          <a:p>
            <a:pPr lvl="1" algn="just"/>
            <a:r>
              <a:rPr lang="es-ES" sz="1200" dirty="0"/>
              <a:t>Emite ondas de radio en todas direcciones. </a:t>
            </a:r>
          </a:p>
          <a:p>
            <a:pPr lvl="1" algn="just"/>
            <a:r>
              <a:rPr lang="es-ES" sz="1200" dirty="0"/>
              <a:t>Cuando una onda choca contra partículas de </a:t>
            </a:r>
          </a:p>
          <a:p>
            <a:pPr lvl="1" algn="just"/>
            <a:r>
              <a:rPr lang="es-ES" sz="1200" dirty="0"/>
              <a:t>agua o hielo, parte de su energía se refleja de </a:t>
            </a:r>
          </a:p>
          <a:p>
            <a:pPr lvl="1" algn="just"/>
            <a:r>
              <a:rPr lang="es-ES" sz="1200" dirty="0"/>
              <a:t>vuelta hacia el radar. </a:t>
            </a:r>
          </a:p>
          <a:p>
            <a:pPr lvl="1" algn="just"/>
            <a:r>
              <a:rPr lang="es-ES" sz="1200" dirty="0"/>
              <a:t>Un receptor recibe la energía que regresa, y </a:t>
            </a:r>
          </a:p>
          <a:p>
            <a:pPr lvl="1" algn="just"/>
            <a:r>
              <a:rPr lang="es-ES" sz="1200" dirty="0"/>
              <a:t>calcula cuantas partículas hay y cuán lejos están.</a:t>
            </a:r>
          </a:p>
          <a:p>
            <a:pPr marL="1200150" lvl="2" indent="-285750" algn="just">
              <a:buFont typeface="Arial" panose="020B0604020202020204" pitchFamily="34" charset="0"/>
              <a:buChar char="•"/>
            </a:pPr>
            <a:r>
              <a:rPr lang="es-ES" sz="1200" dirty="0"/>
              <a:t>Predicciones de muy corto tiempo. </a:t>
            </a:r>
          </a:p>
          <a:p>
            <a:pPr marL="1200150" lvl="2" indent="-285750" algn="just">
              <a:buFont typeface="Arial" panose="020B0604020202020204" pitchFamily="34" charset="0"/>
              <a:buChar char="•"/>
            </a:pPr>
            <a:r>
              <a:rPr lang="es-ES" sz="1200" dirty="0"/>
              <a:t>Identificación de los patrones de viento. </a:t>
            </a:r>
          </a:p>
        </p:txBody>
      </p:sp>
      <p:pic>
        <p:nvPicPr>
          <p:cNvPr id="6" name="Imagen 5">
            <a:extLst>
              <a:ext uri="{FF2B5EF4-FFF2-40B4-BE49-F238E27FC236}">
                <a16:creationId xmlns="" xmlns:a16="http://schemas.microsoft.com/office/drawing/2014/main" id="{B49A5216-77AA-4089-AB85-699CD1B2BD00}"/>
              </a:ext>
            </a:extLst>
          </p:cNvPr>
          <p:cNvPicPr>
            <a:picLocks noChangeAspect="1"/>
          </p:cNvPicPr>
          <p:nvPr/>
        </p:nvPicPr>
        <p:blipFill>
          <a:blip r:embed="rId2"/>
          <a:stretch>
            <a:fillRect/>
          </a:stretch>
        </p:blipFill>
        <p:spPr>
          <a:xfrm>
            <a:off x="3995936" y="2636912"/>
            <a:ext cx="5033484" cy="3114400"/>
          </a:xfrm>
          <a:prstGeom prst="rect">
            <a:avLst/>
          </a:prstGeom>
        </p:spPr>
      </p:pic>
    </p:spTree>
    <p:extLst>
      <p:ext uri="{BB962C8B-B14F-4D97-AF65-F5344CB8AC3E}">
        <p14:creationId xmlns:p14="http://schemas.microsoft.com/office/powerpoint/2010/main" val="4059036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539552" y="1412776"/>
            <a:ext cx="8062696" cy="830997"/>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Recomendaciones y propuesta de mejora en Protección Civil</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88F76D9F-CC11-4B3A-803E-22EC66FA13A1}"/>
              </a:ext>
            </a:extLst>
          </p:cNvPr>
          <p:cNvSpPr/>
          <p:nvPr/>
        </p:nvSpPr>
        <p:spPr>
          <a:xfrm>
            <a:off x="76395" y="2235144"/>
            <a:ext cx="4572000" cy="4524315"/>
          </a:xfrm>
          <a:prstGeom prst="rect">
            <a:avLst/>
          </a:prstGeom>
        </p:spPr>
        <p:txBody>
          <a:bodyPr>
            <a:spAutoFit/>
          </a:bodyPr>
          <a:lstStyle/>
          <a:p>
            <a:pPr lvl="1" algn="just"/>
            <a:r>
              <a:rPr lang="es-ES" sz="1200" dirty="0"/>
              <a:t>Estación de Radiosondeo.</a:t>
            </a:r>
          </a:p>
          <a:p>
            <a:pPr lvl="1" algn="just"/>
            <a:endParaRPr lang="es-ES" sz="1200" dirty="0"/>
          </a:p>
          <a:p>
            <a:pPr marL="742950" lvl="1" indent="-285750" algn="just">
              <a:buFont typeface="Wingdings" panose="05000000000000000000" pitchFamily="2" charset="2"/>
              <a:buChar char="Ø"/>
            </a:pPr>
            <a:r>
              <a:rPr lang="es-ES" sz="1200" dirty="0"/>
              <a:t>Conocimiento de la estructura vertical de la atmósfera. </a:t>
            </a:r>
          </a:p>
          <a:p>
            <a:pPr marL="742950" lvl="1" indent="-285750" algn="just">
              <a:buFont typeface="Wingdings" panose="05000000000000000000" pitchFamily="2" charset="2"/>
              <a:buChar char="Ø"/>
            </a:pPr>
            <a:r>
              <a:rPr lang="es-ES" sz="1200" dirty="0"/>
              <a:t>Lanzamiento de una sonda que, impulsada por un globo, asciende 25 km </a:t>
            </a:r>
          </a:p>
          <a:p>
            <a:pPr marL="742950" lvl="1" indent="-285750" algn="just">
              <a:buFont typeface="Wingdings" panose="05000000000000000000" pitchFamily="2" charset="2"/>
              <a:buChar char="Ø"/>
            </a:pPr>
            <a:r>
              <a:rPr lang="es-ES" sz="1200" dirty="0"/>
              <a:t>entre una hora y hora y media. </a:t>
            </a:r>
          </a:p>
          <a:p>
            <a:pPr marL="742950" lvl="1" indent="-285750" algn="just">
              <a:buFont typeface="Wingdings" panose="05000000000000000000" pitchFamily="2" charset="2"/>
              <a:buChar char="Ø"/>
            </a:pPr>
            <a:r>
              <a:rPr lang="es-ES" sz="1200" dirty="0"/>
              <a:t>El globo al ascender e ir alcanzando presiones más bajas termina por </a:t>
            </a:r>
          </a:p>
          <a:p>
            <a:pPr marL="742950" lvl="1" indent="-285750" algn="just">
              <a:buFont typeface="Wingdings" panose="05000000000000000000" pitchFamily="2" charset="2"/>
              <a:buChar char="Ø"/>
            </a:pPr>
            <a:r>
              <a:rPr lang="es-ES" sz="1200" dirty="0"/>
              <a:t>explotar, regresando de nuevo a tierra. </a:t>
            </a:r>
          </a:p>
          <a:p>
            <a:pPr marL="742950" lvl="1" indent="-285750" algn="just">
              <a:buFont typeface="Wingdings" panose="05000000000000000000" pitchFamily="2" charset="2"/>
              <a:buChar char="Ø"/>
            </a:pPr>
            <a:r>
              <a:rPr lang="es-ES" sz="1200" dirty="0"/>
              <a:t>La velocidad de caída se ve aminorada mediante un paracaídas. </a:t>
            </a:r>
          </a:p>
          <a:p>
            <a:pPr marL="742950" lvl="1" indent="-285750" algn="just">
              <a:buFont typeface="Wingdings" panose="05000000000000000000" pitchFamily="2" charset="2"/>
              <a:buChar char="Ø"/>
            </a:pPr>
            <a:r>
              <a:rPr lang="es-ES" sz="1200" dirty="0"/>
              <a:t>Mide y transmite datos de temperatura, humedad relativa, presión y posición</a:t>
            </a:r>
          </a:p>
          <a:p>
            <a:pPr lvl="1" algn="just"/>
            <a:r>
              <a:rPr lang="es-ES" sz="1200" dirty="0"/>
              <a:t>     (GPS). </a:t>
            </a:r>
          </a:p>
          <a:p>
            <a:pPr marL="742950" lvl="1" indent="-285750" algn="just">
              <a:buFont typeface="Wingdings" panose="05000000000000000000" pitchFamily="2" charset="2"/>
              <a:buChar char="Ø"/>
            </a:pPr>
            <a:r>
              <a:rPr lang="es-ES" sz="1200" dirty="0"/>
              <a:t>Se obtienen datos de velocidad y dirección de viento desde la superficie hasta </a:t>
            </a:r>
          </a:p>
          <a:p>
            <a:pPr lvl="1" algn="just"/>
            <a:r>
              <a:rPr lang="es-ES" sz="1200" dirty="0"/>
              <a:t>     la estratosfera. </a:t>
            </a:r>
          </a:p>
          <a:p>
            <a:pPr marL="742950" lvl="1" indent="-285750" algn="just">
              <a:buFont typeface="Wingdings" panose="05000000000000000000" pitchFamily="2" charset="2"/>
              <a:buChar char="Ø"/>
            </a:pPr>
            <a:r>
              <a:rPr lang="es-ES" sz="1200" dirty="0"/>
              <a:t>A través de una antena de radiofrecuencia y un receptor GPS se reciben los </a:t>
            </a:r>
          </a:p>
          <a:p>
            <a:pPr lvl="1" algn="just"/>
            <a:r>
              <a:rPr lang="es-ES" sz="1200" dirty="0"/>
              <a:t>     datos </a:t>
            </a:r>
          </a:p>
          <a:p>
            <a:pPr marL="742950" lvl="1" indent="-285750" algn="just">
              <a:buFont typeface="Wingdings" panose="05000000000000000000" pitchFamily="2" charset="2"/>
              <a:buChar char="Ø"/>
            </a:pPr>
            <a:r>
              <a:rPr lang="es-ES" sz="1200" dirty="0"/>
              <a:t>de la sonda en los equipos electrónicos del radiosondeo, para luego ser </a:t>
            </a:r>
          </a:p>
          <a:p>
            <a:pPr marL="742950" lvl="1" indent="-285750" algn="just">
              <a:buFont typeface="Wingdings" panose="05000000000000000000" pitchFamily="2" charset="2"/>
              <a:buChar char="Ø"/>
            </a:pPr>
            <a:r>
              <a:rPr lang="es-ES" sz="1200" dirty="0"/>
              <a:t>almacenados y puestos a disposición de los usuarios interesados.</a:t>
            </a:r>
          </a:p>
        </p:txBody>
      </p:sp>
      <p:pic>
        <p:nvPicPr>
          <p:cNvPr id="9" name="Imagen 8">
            <a:extLst>
              <a:ext uri="{FF2B5EF4-FFF2-40B4-BE49-F238E27FC236}">
                <a16:creationId xmlns="" xmlns:a16="http://schemas.microsoft.com/office/drawing/2014/main" id="{74BA8396-7016-44D9-8168-17419519EABA}"/>
              </a:ext>
            </a:extLst>
          </p:cNvPr>
          <p:cNvPicPr>
            <a:picLocks noChangeAspect="1"/>
          </p:cNvPicPr>
          <p:nvPr/>
        </p:nvPicPr>
        <p:blipFill>
          <a:blip r:embed="rId2"/>
          <a:stretch>
            <a:fillRect/>
          </a:stretch>
        </p:blipFill>
        <p:spPr>
          <a:xfrm>
            <a:off x="5508104" y="2341376"/>
            <a:ext cx="2875083" cy="4320480"/>
          </a:xfrm>
          <a:prstGeom prst="rect">
            <a:avLst/>
          </a:prstGeom>
        </p:spPr>
      </p:pic>
    </p:spTree>
    <p:extLst>
      <p:ext uri="{BB962C8B-B14F-4D97-AF65-F5344CB8AC3E}">
        <p14:creationId xmlns:p14="http://schemas.microsoft.com/office/powerpoint/2010/main" val="2919749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0 Forma libre"/>
          <p:cNvSpPr/>
          <p:nvPr/>
        </p:nvSpPr>
        <p:spPr>
          <a:xfrm rot="16200000">
            <a:off x="4373901" y="1934917"/>
            <a:ext cx="2721501" cy="676228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16" name="10 Forma libre"/>
          <p:cNvSpPr/>
          <p:nvPr/>
        </p:nvSpPr>
        <p:spPr>
          <a:xfrm rot="5400000">
            <a:off x="4695041" y="-1792093"/>
            <a:ext cx="2721501" cy="6151491"/>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dirty="0">
              <a:solidFill>
                <a:schemeClr val="lt1"/>
              </a:solidFill>
              <a:effectLst>
                <a:outerShdw blurRad="38100" dist="38100" dir="2700000" algn="tl">
                  <a:srgbClr val="000000">
                    <a:alpha val="43137"/>
                  </a:srgbClr>
                </a:outerShdw>
              </a:effectLst>
            </a:endParaRPr>
          </a:p>
        </p:txBody>
      </p:sp>
      <p:sp>
        <p:nvSpPr>
          <p:cNvPr id="14" name="10 Forma libre"/>
          <p:cNvSpPr/>
          <p:nvPr/>
        </p:nvSpPr>
        <p:spPr>
          <a:xfrm>
            <a:off x="-90133" y="-60247"/>
            <a:ext cx="3054434" cy="6896100"/>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9" name="Rectangle 4"/>
          <p:cNvSpPr>
            <a:spLocks noChangeArrowheads="1"/>
          </p:cNvSpPr>
          <p:nvPr/>
        </p:nvSpPr>
        <p:spPr bwMode="auto">
          <a:xfrm>
            <a:off x="2364695" y="222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0708" tIns="46023" rIns="363423" bIns="0" numCol="1" anchor="ctr" anchorCtr="0" compatLnSpc="1">
            <a:prstTxWarp prst="textNoShape">
              <a:avLst/>
            </a:prstTxWarp>
            <a:spAutoFit/>
          </a:bodyPr>
          <a:lstStyle/>
          <a:p>
            <a:endParaRPr lang="es-MX"/>
          </a:p>
        </p:txBody>
      </p:sp>
      <p:sp>
        <p:nvSpPr>
          <p:cNvPr id="11"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20" name="19 Forma libre"/>
          <p:cNvSpPr/>
          <p:nvPr/>
        </p:nvSpPr>
        <p:spPr>
          <a:xfrm>
            <a:off x="3032845" y="0"/>
            <a:ext cx="6111155" cy="1054476"/>
          </a:xfrm>
          <a:custGeom>
            <a:avLst/>
            <a:gdLst>
              <a:gd name="connsiteX0" fmla="*/ 0 w 1764631"/>
              <a:gd name="connsiteY0" fmla="*/ 465221 h 465221"/>
              <a:gd name="connsiteX1" fmla="*/ 0 w 1764631"/>
              <a:gd name="connsiteY1" fmla="*/ 0 h 465221"/>
              <a:gd name="connsiteX2" fmla="*/ 1764631 w 1764631"/>
              <a:gd name="connsiteY2" fmla="*/ 0 h 465221"/>
              <a:gd name="connsiteX3" fmla="*/ 1299410 w 1764631"/>
              <a:gd name="connsiteY3" fmla="*/ 465221 h 465221"/>
              <a:gd name="connsiteX4" fmla="*/ 0 w 1764631"/>
              <a:gd name="connsiteY4" fmla="*/ 465221 h 465221"/>
              <a:gd name="connsiteX0" fmla="*/ 0 w 2647225"/>
              <a:gd name="connsiteY0" fmla="*/ 473172 h 473172"/>
              <a:gd name="connsiteX1" fmla="*/ 0 w 2647225"/>
              <a:gd name="connsiteY1" fmla="*/ 7951 h 473172"/>
              <a:gd name="connsiteX2" fmla="*/ 2647225 w 2647225"/>
              <a:gd name="connsiteY2" fmla="*/ 0 h 473172"/>
              <a:gd name="connsiteX3" fmla="*/ 1299410 w 2647225"/>
              <a:gd name="connsiteY3" fmla="*/ 473172 h 473172"/>
              <a:gd name="connsiteX4" fmla="*/ 0 w 2647225"/>
              <a:gd name="connsiteY4" fmla="*/ 473172 h 473172"/>
              <a:gd name="connsiteX0" fmla="*/ 0 w 2647225"/>
              <a:gd name="connsiteY0" fmla="*/ 473172 h 504977"/>
              <a:gd name="connsiteX1" fmla="*/ 0 w 2647225"/>
              <a:gd name="connsiteY1" fmla="*/ 7951 h 504977"/>
              <a:gd name="connsiteX2" fmla="*/ 2647225 w 2647225"/>
              <a:gd name="connsiteY2" fmla="*/ 0 h 504977"/>
              <a:gd name="connsiteX3" fmla="*/ 2197908 w 2647225"/>
              <a:gd name="connsiteY3" fmla="*/ 504977 h 504977"/>
              <a:gd name="connsiteX4" fmla="*/ 0 w 2647225"/>
              <a:gd name="connsiteY4" fmla="*/ 473172 h 504977"/>
              <a:gd name="connsiteX0" fmla="*/ 0 w 2702884"/>
              <a:gd name="connsiteY0" fmla="*/ 473172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73172 h 504977"/>
              <a:gd name="connsiteX0" fmla="*/ 17470 w 2702884"/>
              <a:gd name="connsiteY0" fmla="*/ 320093 h 504977"/>
              <a:gd name="connsiteX1" fmla="*/ 0 w 2702884"/>
              <a:gd name="connsiteY1" fmla="*/ 7951 h 504977"/>
              <a:gd name="connsiteX2" fmla="*/ 2702884 w 2702884"/>
              <a:gd name="connsiteY2" fmla="*/ 0 h 504977"/>
              <a:gd name="connsiteX3" fmla="*/ 2197908 w 2702884"/>
              <a:gd name="connsiteY3" fmla="*/ 504977 h 504977"/>
              <a:gd name="connsiteX4" fmla="*/ 17470 w 2702884"/>
              <a:gd name="connsiteY4" fmla="*/ 320093 h 504977"/>
              <a:gd name="connsiteX0" fmla="*/ 0 w 2702884"/>
              <a:gd name="connsiteY0" fmla="*/ 425791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25791 h 504977"/>
              <a:gd name="connsiteX0" fmla="*/ 0 w 2702884"/>
              <a:gd name="connsiteY0" fmla="*/ 425791 h 435727"/>
              <a:gd name="connsiteX1" fmla="*/ 0 w 2702884"/>
              <a:gd name="connsiteY1" fmla="*/ 7951 h 435727"/>
              <a:gd name="connsiteX2" fmla="*/ 2702884 w 2702884"/>
              <a:gd name="connsiteY2" fmla="*/ 0 h 435727"/>
              <a:gd name="connsiteX3" fmla="*/ 2432004 w 2702884"/>
              <a:gd name="connsiteY3" fmla="*/ 435727 h 435727"/>
              <a:gd name="connsiteX4" fmla="*/ 0 w 2702884"/>
              <a:gd name="connsiteY4" fmla="*/ 425791 h 435727"/>
              <a:gd name="connsiteX0" fmla="*/ 0 w 2702884"/>
              <a:gd name="connsiteY0" fmla="*/ 425791 h 425791"/>
              <a:gd name="connsiteX1" fmla="*/ 0 w 2702884"/>
              <a:gd name="connsiteY1" fmla="*/ 7951 h 425791"/>
              <a:gd name="connsiteX2" fmla="*/ 2702884 w 2702884"/>
              <a:gd name="connsiteY2" fmla="*/ 0 h 425791"/>
              <a:gd name="connsiteX3" fmla="*/ 2438992 w 2702884"/>
              <a:gd name="connsiteY3" fmla="*/ 424793 h 425791"/>
              <a:gd name="connsiteX4" fmla="*/ 0 w 2702884"/>
              <a:gd name="connsiteY4" fmla="*/ 425791 h 425791"/>
              <a:gd name="connsiteX0" fmla="*/ 6988 w 2709872"/>
              <a:gd name="connsiteY0" fmla="*/ 425791 h 425791"/>
              <a:gd name="connsiteX1" fmla="*/ 0 w 2709872"/>
              <a:gd name="connsiteY1" fmla="*/ 66267 h 425791"/>
              <a:gd name="connsiteX2" fmla="*/ 2709872 w 2709872"/>
              <a:gd name="connsiteY2" fmla="*/ 0 h 425791"/>
              <a:gd name="connsiteX3" fmla="*/ 2445980 w 2709872"/>
              <a:gd name="connsiteY3" fmla="*/ 424793 h 425791"/>
              <a:gd name="connsiteX4" fmla="*/ 6988 w 2709872"/>
              <a:gd name="connsiteY4" fmla="*/ 425791 h 425791"/>
              <a:gd name="connsiteX0" fmla="*/ 10482 w 2713366"/>
              <a:gd name="connsiteY0" fmla="*/ 425791 h 425791"/>
              <a:gd name="connsiteX1" fmla="*/ 0 w 2713366"/>
              <a:gd name="connsiteY1" fmla="*/ 4306 h 425791"/>
              <a:gd name="connsiteX2" fmla="*/ 2713366 w 2713366"/>
              <a:gd name="connsiteY2" fmla="*/ 0 h 425791"/>
              <a:gd name="connsiteX3" fmla="*/ 2449474 w 2713366"/>
              <a:gd name="connsiteY3" fmla="*/ 424793 h 425791"/>
              <a:gd name="connsiteX4" fmla="*/ 10482 w 2713366"/>
              <a:gd name="connsiteY4" fmla="*/ 425791 h 425791"/>
              <a:gd name="connsiteX0" fmla="*/ 10482 w 2653968"/>
              <a:gd name="connsiteY0" fmla="*/ 421485 h 421485"/>
              <a:gd name="connsiteX1" fmla="*/ 0 w 2653968"/>
              <a:gd name="connsiteY1" fmla="*/ 0 h 421485"/>
              <a:gd name="connsiteX2" fmla="*/ 2653968 w 2653968"/>
              <a:gd name="connsiteY2" fmla="*/ 86813 h 421485"/>
              <a:gd name="connsiteX3" fmla="*/ 2449474 w 2653968"/>
              <a:gd name="connsiteY3" fmla="*/ 420487 h 421485"/>
              <a:gd name="connsiteX4" fmla="*/ 10482 w 2653968"/>
              <a:gd name="connsiteY4" fmla="*/ 421485 h 421485"/>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0 w 2716860"/>
              <a:gd name="connsiteY0" fmla="*/ 422146 h 422146"/>
              <a:gd name="connsiteX1" fmla="*/ 3494 w 2716860"/>
              <a:gd name="connsiteY1" fmla="*/ 661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2146 h 422146"/>
              <a:gd name="connsiteX1" fmla="*/ 2089 w 2716860"/>
              <a:gd name="connsiteY1" fmla="*/ 22400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4043 h 424043"/>
              <a:gd name="connsiteX1" fmla="*/ 684 w 2716860"/>
              <a:gd name="connsiteY1" fmla="*/ 0 h 424043"/>
              <a:gd name="connsiteX2" fmla="*/ 2716860 w 2716860"/>
              <a:gd name="connsiteY2" fmla="*/ 1897 h 424043"/>
              <a:gd name="connsiteX3" fmla="*/ 2452968 w 2716860"/>
              <a:gd name="connsiteY3" fmla="*/ 423045 h 424043"/>
              <a:gd name="connsiteX4" fmla="*/ 0 w 2716860"/>
              <a:gd name="connsiteY4" fmla="*/ 424043 h 424043"/>
              <a:gd name="connsiteX0" fmla="*/ 0 w 2715451"/>
              <a:gd name="connsiteY0" fmla="*/ 424043 h 424043"/>
              <a:gd name="connsiteX1" fmla="*/ 684 w 2715451"/>
              <a:gd name="connsiteY1" fmla="*/ 0 h 424043"/>
              <a:gd name="connsiteX2" fmla="*/ 2715451 w 2715451"/>
              <a:gd name="connsiteY2" fmla="*/ 1897 h 424043"/>
              <a:gd name="connsiteX3" fmla="*/ 2452968 w 2715451"/>
              <a:gd name="connsiteY3" fmla="*/ 423045 h 424043"/>
              <a:gd name="connsiteX4" fmla="*/ 0 w 2715451"/>
              <a:gd name="connsiteY4" fmla="*/ 424043 h 424043"/>
              <a:gd name="connsiteX0" fmla="*/ 0 w 2687264"/>
              <a:gd name="connsiteY0" fmla="*/ 424043 h 424043"/>
              <a:gd name="connsiteX1" fmla="*/ 684 w 2687264"/>
              <a:gd name="connsiteY1" fmla="*/ 0 h 424043"/>
              <a:gd name="connsiteX2" fmla="*/ 2687264 w 2687264"/>
              <a:gd name="connsiteY2" fmla="*/ 40260 h 424043"/>
              <a:gd name="connsiteX3" fmla="*/ 2452968 w 2687264"/>
              <a:gd name="connsiteY3" fmla="*/ 423045 h 424043"/>
              <a:gd name="connsiteX4" fmla="*/ 0 w 2687264"/>
              <a:gd name="connsiteY4" fmla="*/ 424043 h 424043"/>
              <a:gd name="connsiteX0" fmla="*/ 0 w 2712632"/>
              <a:gd name="connsiteY0" fmla="*/ 424704 h 424704"/>
              <a:gd name="connsiteX1" fmla="*/ 684 w 2712632"/>
              <a:gd name="connsiteY1" fmla="*/ 661 h 424704"/>
              <a:gd name="connsiteX2" fmla="*/ 2712632 w 2712632"/>
              <a:gd name="connsiteY2" fmla="*/ 0 h 424704"/>
              <a:gd name="connsiteX3" fmla="*/ 2452968 w 2712632"/>
              <a:gd name="connsiteY3" fmla="*/ 423706 h 424704"/>
              <a:gd name="connsiteX4" fmla="*/ 0 w 2712632"/>
              <a:gd name="connsiteY4" fmla="*/ 424704 h 4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632" h="424704">
                <a:moveTo>
                  <a:pt x="0" y="424704"/>
                </a:moveTo>
                <a:cubicBezTo>
                  <a:pt x="1165" y="284209"/>
                  <a:pt x="-481" y="141156"/>
                  <a:pt x="684" y="661"/>
                </a:cubicBezTo>
                <a:lnTo>
                  <a:pt x="2712632" y="0"/>
                </a:lnTo>
                <a:lnTo>
                  <a:pt x="2452968" y="423706"/>
                </a:lnTo>
                <a:lnTo>
                  <a:pt x="0" y="42470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75000"/>
                </a:schemeClr>
              </a:solidFill>
            </a:endParaRPr>
          </a:p>
        </p:txBody>
      </p:sp>
      <p:sp>
        <p:nvSpPr>
          <p:cNvPr id="21" name="Title 13"/>
          <p:cNvSpPr txBox="1">
            <a:spLocks/>
          </p:cNvSpPr>
          <p:nvPr/>
        </p:nvSpPr>
        <p:spPr>
          <a:xfrm>
            <a:off x="4185032" y="0"/>
            <a:ext cx="4930760"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4" name="CuadroTexto 23"/>
          <p:cNvSpPr txBox="1"/>
          <p:nvPr/>
        </p:nvSpPr>
        <p:spPr>
          <a:xfrm>
            <a:off x="2573178" y="1067199"/>
            <a:ext cx="6542614" cy="646331"/>
          </a:xfrm>
          <a:prstGeom prst="rect">
            <a:avLst/>
          </a:prstGeom>
        </p:spPr>
        <p:txBody>
          <a:bodyPr wrap="square" rtlCol="0">
            <a:spAutoFit/>
          </a:bodyPr>
          <a:lstStyle/>
          <a:p>
            <a:pPr algn="ctr"/>
            <a:r>
              <a:rPr lang="es-MX" sz="3600" b="1" dirty="0">
                <a:latin typeface="Arial Narrow" pitchFamily="34" charset="0"/>
              </a:rPr>
              <a:t>Sumario</a:t>
            </a:r>
          </a:p>
        </p:txBody>
      </p:sp>
      <p:sp>
        <p:nvSpPr>
          <p:cNvPr id="25" name="CuadroTexto 24"/>
          <p:cNvSpPr txBox="1"/>
          <p:nvPr/>
        </p:nvSpPr>
        <p:spPr>
          <a:xfrm>
            <a:off x="1995517" y="1542833"/>
            <a:ext cx="7846955" cy="5339923"/>
          </a:xfrm>
          <a:prstGeom prst="rect">
            <a:avLst/>
          </a:prstGeom>
        </p:spPr>
        <p:txBody>
          <a:bodyPr wrap="square" rtlCol="0">
            <a:spAutoFit/>
          </a:bodyPr>
          <a:lstStyle/>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Línea (s) de Investigación ENAPROC</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Introducción</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Planteamiento del problema  </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Justificación</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Objetivo General y Objetivos Particulares</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Hipótesis</a:t>
            </a:r>
          </a:p>
          <a:p>
            <a:pPr marL="457200" indent="-457200">
              <a:spcAft>
                <a:spcPts val="600"/>
              </a:spcAft>
              <a:buFont typeface="+mj-lt"/>
              <a:buAutoNum type="arabicPeriod"/>
            </a:pPr>
            <a:r>
              <a:rPr lang="es-MX" b="1" dirty="0">
                <a:latin typeface="Arial" panose="020B0604020202020204" pitchFamily="34" charset="0"/>
                <a:cs typeface="Arial" panose="020B0604020202020204" pitchFamily="34" charset="0"/>
              </a:rPr>
              <a:t>Variables</a:t>
            </a:r>
          </a:p>
          <a:p>
            <a:r>
              <a:rPr lang="es-MX" b="1" dirty="0">
                <a:latin typeface="Arial" panose="020B0604020202020204" pitchFamily="34" charset="0"/>
                <a:cs typeface="Arial" panose="020B0604020202020204" pitchFamily="34" charset="0"/>
              </a:rPr>
              <a:t>8.    Estado del arte como estudio del objeto ( Marco teórico)</a:t>
            </a:r>
          </a:p>
          <a:p>
            <a:pPr marL="342900" indent="-342900">
              <a:buAutoNum type="arabicPeriod" startAt="9"/>
            </a:pPr>
            <a:r>
              <a:rPr lang="es-MX" b="1" dirty="0">
                <a:latin typeface="Arial" panose="020B0604020202020204" pitchFamily="34" charset="0"/>
                <a:cs typeface="Arial" panose="020B0604020202020204" pitchFamily="34" charset="0"/>
              </a:rPr>
              <a:t>Marco referencial objeto de estudio</a:t>
            </a:r>
          </a:p>
          <a:p>
            <a:pPr marL="342900" indent="-342900">
              <a:buAutoNum type="arabicPeriod" startAt="9"/>
            </a:pPr>
            <a:r>
              <a:rPr lang="es-MX" b="1" dirty="0">
                <a:latin typeface="Arial" panose="020B0604020202020204" pitchFamily="34" charset="0"/>
                <a:cs typeface="Arial" panose="020B0604020202020204" pitchFamily="34" charset="0"/>
              </a:rPr>
              <a:t>Metodología de la Investigación: Paradigma epistémico, perspectiva de investigación, técnicas e instrumentos</a:t>
            </a:r>
          </a:p>
          <a:p>
            <a:pPr marL="342900" indent="-342900">
              <a:buAutoNum type="arabicPeriod" startAt="9"/>
            </a:pPr>
            <a:r>
              <a:rPr lang="es-MX" b="1" dirty="0">
                <a:latin typeface="Arial" panose="020B0604020202020204" pitchFamily="34" charset="0"/>
                <a:cs typeface="Arial" panose="020B0604020202020204" pitchFamily="34" charset="0"/>
              </a:rPr>
              <a:t>Intervención Metodológica aplicada</a:t>
            </a:r>
          </a:p>
          <a:p>
            <a:pPr marL="342900" indent="-342900">
              <a:buFontTx/>
              <a:buAutoNum type="arabicPeriod" startAt="9"/>
            </a:pPr>
            <a:r>
              <a:rPr lang="es-MX" b="1" dirty="0">
                <a:latin typeface="Arial" panose="020B0604020202020204" pitchFamily="34" charset="0"/>
                <a:cs typeface="Arial" panose="020B0604020202020204" pitchFamily="34" charset="0"/>
              </a:rPr>
              <a:t>Principales hallazgos de la investigación </a:t>
            </a:r>
          </a:p>
          <a:p>
            <a:pPr marL="342900" indent="-342900">
              <a:buFontTx/>
              <a:buAutoNum type="arabicPeriod" startAt="9"/>
            </a:pPr>
            <a:r>
              <a:rPr lang="es-MX" b="1" dirty="0">
                <a:latin typeface="Arial" panose="020B0604020202020204" pitchFamily="34" charset="0"/>
                <a:cs typeface="Arial" panose="020B0604020202020204" pitchFamily="34" charset="0"/>
              </a:rPr>
              <a:t>Conclusiones Generales para cumplir con los objetivos</a:t>
            </a:r>
          </a:p>
          <a:p>
            <a:pPr marL="342900" indent="-342900">
              <a:buFontTx/>
              <a:buAutoNum type="arabicPeriod" startAt="9"/>
            </a:pPr>
            <a:r>
              <a:rPr lang="es-MX" b="1" dirty="0">
                <a:latin typeface="Arial" panose="020B0604020202020204" pitchFamily="34" charset="0"/>
                <a:cs typeface="Arial" panose="020B0604020202020204" pitchFamily="34" charset="0"/>
              </a:rPr>
              <a:t>Conclusiones Generales, comprobación de la hipótesis</a:t>
            </a:r>
          </a:p>
          <a:p>
            <a:pPr marL="342900" indent="-342900">
              <a:buFontTx/>
              <a:buAutoNum type="arabicPeriod" startAt="9"/>
            </a:pPr>
            <a:r>
              <a:rPr lang="es-MX" b="1" dirty="0">
                <a:latin typeface="Arial" panose="020B0604020202020204" pitchFamily="34" charset="0"/>
                <a:cs typeface="Arial" panose="020B0604020202020204" pitchFamily="34" charset="0"/>
              </a:rPr>
              <a:t>Recomendaciones y propuesta de mejora en Protección Civil</a:t>
            </a:r>
          </a:p>
          <a:p>
            <a:pPr>
              <a:spcAft>
                <a:spcPts val="600"/>
              </a:spcAft>
            </a:pPr>
            <a:endParaRPr lang="es-MX" b="1" dirty="0">
              <a:latin typeface="Arial Narrow" pitchFamily="34" charset="0"/>
            </a:endParaRPr>
          </a:p>
        </p:txBody>
      </p:sp>
      <p:pic>
        <p:nvPicPr>
          <p:cNvPr id="18"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49" y="2455046"/>
            <a:ext cx="1784268" cy="186551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65" y="4509120"/>
            <a:ext cx="1779152" cy="186748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4"/>
          <p:cNvPicPr/>
          <p:nvPr/>
        </p:nvPicPr>
        <p:blipFill>
          <a:blip r:embed="rId4">
            <a:extLst>
              <a:ext uri="{28A0092B-C50C-407E-A947-70E740481C1C}">
                <a14:useLocalDpi xmlns:a14="http://schemas.microsoft.com/office/drawing/2010/main" val="0"/>
              </a:ext>
            </a:extLst>
          </a:blip>
          <a:srcRect/>
          <a:stretch>
            <a:fillRect/>
          </a:stretch>
        </p:blipFill>
        <p:spPr bwMode="auto">
          <a:xfrm>
            <a:off x="242759" y="456621"/>
            <a:ext cx="1752758" cy="1867485"/>
          </a:xfrm>
          <a:prstGeom prst="rect">
            <a:avLst/>
          </a:prstGeom>
          <a:noFill/>
        </p:spPr>
      </p:pic>
    </p:spTree>
    <p:extLst>
      <p:ext uri="{BB962C8B-B14F-4D97-AF65-F5344CB8AC3E}">
        <p14:creationId xmlns:p14="http://schemas.microsoft.com/office/powerpoint/2010/main" val="334768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7" name="Rectángulo 6"/>
          <p:cNvSpPr/>
          <p:nvPr/>
        </p:nvSpPr>
        <p:spPr>
          <a:xfrm>
            <a:off x="539552" y="1412776"/>
            <a:ext cx="8062696" cy="830997"/>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Recomendaciones y propuesta de mejora en Protección Civil</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2" name="Rectángulo 1">
            <a:extLst>
              <a:ext uri="{FF2B5EF4-FFF2-40B4-BE49-F238E27FC236}">
                <a16:creationId xmlns="" xmlns:a16="http://schemas.microsoft.com/office/drawing/2014/main" id="{1A58D04E-0AAE-4E4A-A00F-BF758E908CAB}"/>
              </a:ext>
            </a:extLst>
          </p:cNvPr>
          <p:cNvSpPr/>
          <p:nvPr/>
        </p:nvSpPr>
        <p:spPr>
          <a:xfrm>
            <a:off x="-108520" y="2243773"/>
            <a:ext cx="9001000" cy="1800493"/>
          </a:xfrm>
          <a:prstGeom prst="rect">
            <a:avLst/>
          </a:prstGeom>
        </p:spPr>
        <p:txBody>
          <a:bodyPr wrap="square">
            <a:spAutoFit/>
          </a:bodyPr>
          <a:lstStyle/>
          <a:p>
            <a:pPr lvl="1" algn="just"/>
            <a:r>
              <a:rPr lang="es-ES" sz="1600" dirty="0"/>
              <a:t>Estaciones Meteorológicas.</a:t>
            </a:r>
          </a:p>
          <a:p>
            <a:pPr lvl="1" algn="just"/>
            <a:endParaRPr lang="es-ES" sz="1600" dirty="0"/>
          </a:p>
          <a:p>
            <a:pPr lvl="1" algn="just"/>
            <a:r>
              <a:rPr lang="es-ES" sz="1600" dirty="0"/>
              <a:t>Realizan mediciones y observaciones de los parámetros meteorológicos para establecer el comportamiento atmosférico.</a:t>
            </a:r>
          </a:p>
          <a:p>
            <a:pPr lvl="1" algn="just"/>
            <a:endParaRPr lang="es-ES" sz="1600" dirty="0"/>
          </a:p>
          <a:p>
            <a:pPr lvl="1" algn="just"/>
            <a:r>
              <a:rPr lang="es-ES" sz="1600" i="1" dirty="0"/>
              <a:t>Estación pluviométrica: tiene un pluviómetro que permite medir la cantidad de lluvia entre dos mediciones consecutivas.</a:t>
            </a:r>
          </a:p>
        </p:txBody>
      </p:sp>
      <p:pic>
        <p:nvPicPr>
          <p:cNvPr id="11" name="Imagen 10">
            <a:extLst>
              <a:ext uri="{FF2B5EF4-FFF2-40B4-BE49-F238E27FC236}">
                <a16:creationId xmlns="" xmlns:a16="http://schemas.microsoft.com/office/drawing/2014/main" id="{9712B90D-F851-43AF-9958-96B206800D11}"/>
              </a:ext>
            </a:extLst>
          </p:cNvPr>
          <p:cNvPicPr>
            <a:picLocks noChangeAspect="1"/>
          </p:cNvPicPr>
          <p:nvPr/>
        </p:nvPicPr>
        <p:blipFill>
          <a:blip r:embed="rId2"/>
          <a:stretch>
            <a:fillRect/>
          </a:stretch>
        </p:blipFill>
        <p:spPr>
          <a:xfrm>
            <a:off x="2555776" y="4044266"/>
            <a:ext cx="4608512" cy="2573782"/>
          </a:xfrm>
          <a:prstGeom prst="rect">
            <a:avLst/>
          </a:prstGeom>
        </p:spPr>
      </p:pic>
    </p:spTree>
    <p:extLst>
      <p:ext uri="{BB962C8B-B14F-4D97-AF65-F5344CB8AC3E}">
        <p14:creationId xmlns:p14="http://schemas.microsoft.com/office/powerpoint/2010/main" val="162720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755576" y="1095698"/>
            <a:ext cx="6336704" cy="646331"/>
          </a:xfrm>
          <a:prstGeom prst="rect">
            <a:avLst/>
          </a:prstGeom>
        </p:spPr>
        <p:txBody>
          <a:bodyPr wrap="square" rtlCol="0">
            <a:spAutoFit/>
          </a:bodyPr>
          <a:lstStyle/>
          <a:p>
            <a:pPr algn="ctr"/>
            <a:r>
              <a:rPr lang="es-MX" sz="3600" b="1" dirty="0">
                <a:latin typeface="Arial Narrow" pitchFamily="34" charset="0"/>
              </a:rPr>
              <a:t>Introducción</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01C364D3-6440-4253-A19C-CEAC2636CA42}"/>
              </a:ext>
            </a:extLst>
          </p:cNvPr>
          <p:cNvSpPr/>
          <p:nvPr/>
        </p:nvSpPr>
        <p:spPr>
          <a:xfrm>
            <a:off x="395536" y="1628801"/>
            <a:ext cx="8424936" cy="2031325"/>
          </a:xfrm>
          <a:prstGeom prst="rect">
            <a:avLst/>
          </a:prstGeom>
        </p:spPr>
        <p:txBody>
          <a:bodyPr wrap="square">
            <a:spAutoFit/>
          </a:bodyPr>
          <a:lstStyle/>
          <a:p>
            <a:pPr lvl="0"/>
            <a:r>
              <a:rPr lang="es-MX" b="1" i="1" dirty="0"/>
              <a:t>Frentes Fríos.</a:t>
            </a:r>
            <a:endParaRPr lang="es-MX" dirty="0"/>
          </a:p>
          <a:p>
            <a:pPr algn="just"/>
            <a:r>
              <a:rPr lang="es-MX" i="1" dirty="0"/>
              <a:t>Un frente describe el límite entre dos masas de aire con diferente temperatura y/o contenido de vapor de agua. </a:t>
            </a:r>
          </a:p>
          <a:p>
            <a:pPr algn="just"/>
            <a:r>
              <a:rPr lang="es-MX" i="1" dirty="0"/>
              <a:t>La masa de aire frío al ser más denso empuja por debajo a la masa de aire caliente, obligando a este aire cálido a elevarse. </a:t>
            </a:r>
          </a:p>
          <a:p>
            <a:pPr algn="just"/>
            <a:r>
              <a:rPr lang="es-MX" i="1" dirty="0"/>
              <a:t>Si existe suficiente humedad en la atmósfera, la nubosidad y la posibilidad de tormentas eléctricas podrían desarrollarse.</a:t>
            </a:r>
            <a:endParaRPr lang="es-MX" dirty="0"/>
          </a:p>
        </p:txBody>
      </p:sp>
      <p:pic>
        <p:nvPicPr>
          <p:cNvPr id="7" name="Imagen 6">
            <a:extLst>
              <a:ext uri="{FF2B5EF4-FFF2-40B4-BE49-F238E27FC236}">
                <a16:creationId xmlns="" xmlns:a16="http://schemas.microsoft.com/office/drawing/2014/main" id="{95D51E39-6C66-4601-94EC-8D5CBA3FA53F}"/>
              </a:ext>
            </a:extLst>
          </p:cNvPr>
          <p:cNvPicPr>
            <a:picLocks noChangeAspect="1"/>
          </p:cNvPicPr>
          <p:nvPr/>
        </p:nvPicPr>
        <p:blipFill>
          <a:blip r:embed="rId2"/>
          <a:stretch>
            <a:fillRect/>
          </a:stretch>
        </p:blipFill>
        <p:spPr>
          <a:xfrm>
            <a:off x="1187624" y="4158500"/>
            <a:ext cx="3024336" cy="2419468"/>
          </a:xfrm>
          <a:prstGeom prst="rect">
            <a:avLst/>
          </a:prstGeom>
        </p:spPr>
      </p:pic>
      <p:pic>
        <p:nvPicPr>
          <p:cNvPr id="9" name="Imagen 8">
            <a:extLst>
              <a:ext uri="{FF2B5EF4-FFF2-40B4-BE49-F238E27FC236}">
                <a16:creationId xmlns="" xmlns:a16="http://schemas.microsoft.com/office/drawing/2014/main" id="{63DDE902-DB27-4865-B433-884F1D65D3C1}"/>
              </a:ext>
            </a:extLst>
          </p:cNvPr>
          <p:cNvPicPr>
            <a:picLocks noChangeAspect="1"/>
          </p:cNvPicPr>
          <p:nvPr/>
        </p:nvPicPr>
        <p:blipFill>
          <a:blip r:embed="rId3"/>
          <a:stretch>
            <a:fillRect/>
          </a:stretch>
        </p:blipFill>
        <p:spPr>
          <a:xfrm>
            <a:off x="4597651" y="4158500"/>
            <a:ext cx="3487372" cy="2408407"/>
          </a:xfrm>
          <a:prstGeom prst="rect">
            <a:avLst/>
          </a:prstGeom>
        </p:spPr>
      </p:pic>
    </p:spTree>
    <p:extLst>
      <p:ext uri="{BB962C8B-B14F-4D97-AF65-F5344CB8AC3E}">
        <p14:creationId xmlns:p14="http://schemas.microsoft.com/office/powerpoint/2010/main" val="1857205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755576" y="1095698"/>
            <a:ext cx="6336704" cy="646331"/>
          </a:xfrm>
          <a:prstGeom prst="rect">
            <a:avLst/>
          </a:prstGeom>
        </p:spPr>
        <p:txBody>
          <a:bodyPr wrap="square" rtlCol="0">
            <a:spAutoFit/>
          </a:bodyPr>
          <a:lstStyle/>
          <a:p>
            <a:pPr algn="ctr"/>
            <a:r>
              <a:rPr lang="es-MX" sz="3600" b="1" dirty="0">
                <a:latin typeface="Arial Narrow" pitchFamily="34" charset="0"/>
              </a:rPr>
              <a:t>Introducción</a:t>
            </a:r>
          </a:p>
        </p:txBody>
      </p:sp>
      <p:sp>
        <p:nvSpPr>
          <p:cNvPr id="8"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01C364D3-6440-4253-A19C-CEAC2636CA42}"/>
              </a:ext>
            </a:extLst>
          </p:cNvPr>
          <p:cNvSpPr/>
          <p:nvPr/>
        </p:nvSpPr>
        <p:spPr>
          <a:xfrm>
            <a:off x="539552" y="1782956"/>
            <a:ext cx="8136904" cy="1865960"/>
          </a:xfrm>
          <a:prstGeom prst="rect">
            <a:avLst/>
          </a:prstGeom>
        </p:spPr>
        <p:txBody>
          <a:bodyPr wrap="square">
            <a:spAutoFit/>
          </a:bodyPr>
          <a:lstStyle/>
          <a:p>
            <a:r>
              <a:rPr lang="es-MX" sz="1400" b="1" i="1" dirty="0"/>
              <a:t>Ciclones Tropicales.</a:t>
            </a:r>
          </a:p>
          <a:p>
            <a:pPr algn="just"/>
            <a:r>
              <a:rPr lang="es-MX" sz="1400" i="1" dirty="0"/>
              <a:t>Un ciclón tropical es un sistema giratorio, organizado por nubes y tormentas que se origina sobre aguas tropicales o subtropicales y tiene un centro de circulación cerrado en los niveles bajos de la atmósfera.</a:t>
            </a:r>
          </a:p>
          <a:p>
            <a:pPr algn="just"/>
            <a:endParaRPr lang="es-MX" sz="1400" i="1" dirty="0"/>
          </a:p>
          <a:p>
            <a:pPr marL="800100" lvl="1" indent="-342900" algn="just">
              <a:lnSpc>
                <a:spcPct val="107000"/>
              </a:lnSpc>
              <a:spcAft>
                <a:spcPts val="0"/>
              </a:spcAft>
              <a:buFont typeface="Wingdings" panose="05000000000000000000" pitchFamily="2" charset="2"/>
              <a:buChar char=""/>
            </a:pPr>
            <a:r>
              <a:rPr lang="es-MX" sz="1400" i="1" dirty="0">
                <a:ea typeface="Calibri" panose="020F0502020204030204" pitchFamily="34" charset="0"/>
                <a:cs typeface="Times New Roman" panose="02020603050405020304" pitchFamily="18" charset="0"/>
              </a:rPr>
              <a:t>Depresión Tropical — vientos máximos sostenidos de 38 mph. </a:t>
            </a:r>
            <a:endParaRPr lang="es-MX" sz="1400" dirty="0">
              <a:ea typeface="Calibri" panose="020F0502020204030204" pitchFamily="34" charset="0"/>
              <a:cs typeface="Times New Roman" panose="02020603050405020304" pitchFamily="18" charset="0"/>
            </a:endParaRPr>
          </a:p>
          <a:p>
            <a:pPr marL="800100" lvl="1" indent="-342900" algn="just">
              <a:lnSpc>
                <a:spcPct val="107000"/>
              </a:lnSpc>
              <a:spcAft>
                <a:spcPts val="0"/>
              </a:spcAft>
              <a:buFont typeface="Wingdings" panose="05000000000000000000" pitchFamily="2" charset="2"/>
              <a:buChar char=""/>
            </a:pPr>
            <a:r>
              <a:rPr lang="es-MX" sz="1400" i="1" dirty="0">
                <a:ea typeface="Calibri" panose="020F0502020204030204" pitchFamily="34" charset="0"/>
                <a:cs typeface="Times New Roman" panose="02020603050405020304" pitchFamily="18" charset="0"/>
              </a:rPr>
              <a:t>Tormenta Tropical — vientos máximos sostenidos de 39 a 73 mph. </a:t>
            </a:r>
            <a:endParaRPr lang="es-MX" sz="1400" dirty="0">
              <a:ea typeface="Calibri" panose="020F0502020204030204" pitchFamily="34" charset="0"/>
              <a:cs typeface="Times New Roman" panose="02020603050405020304" pitchFamily="18" charset="0"/>
            </a:endParaRPr>
          </a:p>
          <a:p>
            <a:pPr marL="800100" lvl="1" indent="-342900" algn="just">
              <a:lnSpc>
                <a:spcPct val="107000"/>
              </a:lnSpc>
              <a:spcAft>
                <a:spcPts val="0"/>
              </a:spcAft>
              <a:buFont typeface="Wingdings" panose="05000000000000000000" pitchFamily="2" charset="2"/>
              <a:buChar char=""/>
            </a:pPr>
            <a:r>
              <a:rPr lang="es-MX" sz="1400" i="1" dirty="0">
                <a:ea typeface="Calibri" panose="020F0502020204030204" pitchFamily="34" charset="0"/>
                <a:cs typeface="Times New Roman" panose="02020603050405020304" pitchFamily="18" charset="0"/>
              </a:rPr>
              <a:t>Huracán — vientos máximos sostenidos de 74 mph o más.  </a:t>
            </a:r>
            <a:endParaRPr lang="es-MX" sz="1400" dirty="0">
              <a:ea typeface="Calibri" panose="020F0502020204030204" pitchFamily="34" charset="0"/>
              <a:cs typeface="Times New Roman" panose="02020603050405020304" pitchFamily="18" charset="0"/>
            </a:endParaRPr>
          </a:p>
          <a:p>
            <a:pPr marL="800100" lvl="1" indent="-342900" algn="just">
              <a:lnSpc>
                <a:spcPct val="107000"/>
              </a:lnSpc>
              <a:spcAft>
                <a:spcPts val="0"/>
              </a:spcAft>
              <a:buFont typeface="Wingdings" panose="05000000000000000000" pitchFamily="2" charset="2"/>
              <a:buChar char=""/>
            </a:pPr>
            <a:r>
              <a:rPr lang="es-MX" sz="1400" i="1" dirty="0">
                <a:ea typeface="Calibri" panose="020F0502020204030204" pitchFamily="34" charset="0"/>
                <a:cs typeface="Times New Roman" panose="02020603050405020304" pitchFamily="18" charset="0"/>
              </a:rPr>
              <a:t>Huracán Intenso (3, 4 y 5) — vientos máximos sostenidos de 111 o más.</a:t>
            </a:r>
            <a:endParaRPr lang="es-MX" sz="1400" b="1" dirty="0"/>
          </a:p>
        </p:txBody>
      </p:sp>
      <p:pic>
        <p:nvPicPr>
          <p:cNvPr id="1026" name="Picture 2" descr="Resultado de imagen para trayectoria ciclones tropicales">
            <a:extLst>
              <a:ext uri="{FF2B5EF4-FFF2-40B4-BE49-F238E27FC236}">
                <a16:creationId xmlns="" xmlns:a16="http://schemas.microsoft.com/office/drawing/2014/main" id="{6DF3EF43-A1C1-4FA5-BFBA-316BE5714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861048"/>
            <a:ext cx="2945135" cy="2656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trayectoria ciclones tropicales">
            <a:extLst>
              <a:ext uri="{FF2B5EF4-FFF2-40B4-BE49-F238E27FC236}">
                <a16:creationId xmlns="" xmlns:a16="http://schemas.microsoft.com/office/drawing/2014/main" id="{4DCE11F6-F699-4F7B-A68D-23894C9D6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4235116"/>
            <a:ext cx="3310089" cy="221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80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899592" y="1126485"/>
            <a:ext cx="6336704" cy="646331"/>
          </a:xfrm>
          <a:prstGeom prst="rect">
            <a:avLst/>
          </a:prstGeom>
        </p:spPr>
        <p:txBody>
          <a:bodyPr wrap="square" rtlCol="0">
            <a:spAutoFit/>
          </a:bodyPr>
          <a:lstStyle/>
          <a:p>
            <a:pPr algn="ctr"/>
            <a:r>
              <a:rPr lang="es-MX" sz="3600" b="1" dirty="0">
                <a:latin typeface="Arial Narrow" pitchFamily="34" charset="0"/>
              </a:rPr>
              <a:t>Planteamiento del problema</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0E3976C3-D98B-45EF-A63A-18984AF63C1B}"/>
              </a:ext>
            </a:extLst>
          </p:cNvPr>
          <p:cNvSpPr/>
          <p:nvPr/>
        </p:nvSpPr>
        <p:spPr>
          <a:xfrm>
            <a:off x="467544" y="2475919"/>
            <a:ext cx="7992888" cy="3046988"/>
          </a:xfrm>
          <a:prstGeom prst="rect">
            <a:avLst/>
          </a:prstGeom>
        </p:spPr>
        <p:txBody>
          <a:bodyPr wrap="square">
            <a:spAutoFit/>
          </a:bodyPr>
          <a:lstStyle/>
          <a:p>
            <a:pPr algn="just"/>
            <a:r>
              <a:rPr lang="es-MX" sz="3200" dirty="0">
                <a:solidFill>
                  <a:schemeClr val="tx2"/>
                </a:solidFill>
              </a:rPr>
              <a:t>¿Cuáles son los principales factores de riesgo, su impacto y las afectaciones que han ocasionado en el Estado de Tabasco, en materia de fenómenos naturales, y cómo, un sistema de alerta temprana ayuda a prevenir y mitigar los daños? </a:t>
            </a:r>
          </a:p>
        </p:txBody>
      </p:sp>
    </p:spTree>
    <p:extLst>
      <p:ext uri="{BB962C8B-B14F-4D97-AF65-F5344CB8AC3E}">
        <p14:creationId xmlns:p14="http://schemas.microsoft.com/office/powerpoint/2010/main" val="1366199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899592" y="1126485"/>
            <a:ext cx="6336704" cy="646331"/>
          </a:xfrm>
          <a:prstGeom prst="rect">
            <a:avLst/>
          </a:prstGeom>
        </p:spPr>
        <p:txBody>
          <a:bodyPr wrap="square" rtlCol="0">
            <a:spAutoFit/>
          </a:bodyPr>
          <a:lstStyle/>
          <a:p>
            <a:pPr algn="ctr"/>
            <a:r>
              <a:rPr lang="es-MX" sz="3600" b="1" dirty="0">
                <a:latin typeface="Arial Narrow" pitchFamily="34" charset="0"/>
              </a:rPr>
              <a:t>Planteamiento del problema</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0E3976C3-D98B-45EF-A63A-18984AF63C1B}"/>
              </a:ext>
            </a:extLst>
          </p:cNvPr>
          <p:cNvSpPr/>
          <p:nvPr/>
        </p:nvSpPr>
        <p:spPr>
          <a:xfrm>
            <a:off x="467544" y="2203001"/>
            <a:ext cx="8064896" cy="3785652"/>
          </a:xfrm>
          <a:prstGeom prst="rect">
            <a:avLst/>
          </a:prstGeom>
        </p:spPr>
        <p:txBody>
          <a:bodyPr wrap="square">
            <a:spAutoFit/>
          </a:bodyPr>
          <a:lstStyle/>
          <a:p>
            <a:pPr marL="800100" lvl="1" indent="-342900" algn="just">
              <a:buFont typeface="Wingdings" panose="05000000000000000000" pitchFamily="2" charset="2"/>
              <a:buChar char="Ø"/>
            </a:pPr>
            <a:r>
              <a:rPr lang="es-MX" sz="2400" dirty="0">
                <a:solidFill>
                  <a:schemeClr val="tx2"/>
                </a:solidFill>
              </a:rPr>
              <a:t>Tabasco, es vulnerable principalmente, a fenómenos hidrometeorológicos y químico-tecnológicos. </a:t>
            </a:r>
          </a:p>
          <a:p>
            <a:pPr marL="800100" lvl="1" indent="-342900" algn="just">
              <a:buFont typeface="Wingdings" panose="05000000000000000000" pitchFamily="2" charset="2"/>
              <a:buChar char="Ø"/>
            </a:pPr>
            <a:r>
              <a:rPr lang="es-MX" sz="2400" dirty="0">
                <a:solidFill>
                  <a:schemeClr val="tx2"/>
                </a:solidFill>
              </a:rPr>
              <a:t>33 % del agua dulce del país.</a:t>
            </a:r>
          </a:p>
          <a:p>
            <a:pPr marL="800100" lvl="1" indent="-342900" algn="just">
              <a:buFont typeface="Wingdings" panose="05000000000000000000" pitchFamily="2" charset="2"/>
              <a:buChar char="Ø"/>
            </a:pPr>
            <a:r>
              <a:rPr lang="es-MX" sz="2400" dirty="0">
                <a:solidFill>
                  <a:schemeClr val="tx2"/>
                </a:solidFill>
              </a:rPr>
              <a:t>42 % del territorio son cuerpos de agua. </a:t>
            </a:r>
          </a:p>
          <a:p>
            <a:pPr marL="800100" lvl="1" indent="-342900" algn="just">
              <a:buFont typeface="Wingdings" panose="05000000000000000000" pitchFamily="2" charset="2"/>
              <a:buChar char="Ø"/>
            </a:pPr>
            <a:r>
              <a:rPr lang="es-MX" sz="2400" dirty="0">
                <a:solidFill>
                  <a:schemeClr val="tx2"/>
                </a:solidFill>
              </a:rPr>
              <a:t>95.2 % de la superficie &lt;30 metros sobre el nivel del mar. </a:t>
            </a:r>
          </a:p>
          <a:p>
            <a:pPr marL="800100" lvl="1" indent="-342900" algn="just">
              <a:buFont typeface="Wingdings" panose="05000000000000000000" pitchFamily="2" charset="2"/>
              <a:buChar char="Ø"/>
            </a:pPr>
            <a:r>
              <a:rPr lang="es-MX" sz="2400" dirty="0">
                <a:solidFill>
                  <a:schemeClr val="tx2"/>
                </a:solidFill>
              </a:rPr>
              <a:t>Precipitación media anual: 1,500 y 3,000 mm3.</a:t>
            </a:r>
          </a:p>
          <a:p>
            <a:pPr marL="800100" lvl="1" indent="-342900" algn="just">
              <a:buFont typeface="Wingdings" panose="05000000000000000000" pitchFamily="2" charset="2"/>
              <a:buChar char="Ø"/>
            </a:pPr>
            <a:r>
              <a:rPr lang="es-MX" sz="2400" dirty="0">
                <a:solidFill>
                  <a:schemeClr val="tx2"/>
                </a:solidFill>
              </a:rPr>
              <a:t>Los dos ríos más caudalosos del país, Grijalva y Usumacinta, además de contar con una extensa red de cuerpos acuícolas.</a:t>
            </a:r>
          </a:p>
          <a:p>
            <a:pPr marL="800100" lvl="1" indent="-342900" algn="just">
              <a:buFont typeface="Wingdings" panose="05000000000000000000" pitchFamily="2" charset="2"/>
              <a:buChar char="Ø"/>
            </a:pPr>
            <a:r>
              <a:rPr lang="es-MX" sz="2400" dirty="0">
                <a:solidFill>
                  <a:schemeClr val="tx2"/>
                </a:solidFill>
              </a:rPr>
              <a:t>Red de drenaje urbano antigua e insuficiente.</a:t>
            </a:r>
          </a:p>
        </p:txBody>
      </p:sp>
    </p:spTree>
    <p:extLst>
      <p:ext uri="{BB962C8B-B14F-4D97-AF65-F5344CB8AC3E}">
        <p14:creationId xmlns:p14="http://schemas.microsoft.com/office/powerpoint/2010/main" val="2431797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899592" y="1126485"/>
            <a:ext cx="6336704" cy="646331"/>
          </a:xfrm>
          <a:prstGeom prst="rect">
            <a:avLst/>
          </a:prstGeom>
        </p:spPr>
        <p:txBody>
          <a:bodyPr wrap="square" rtlCol="0">
            <a:spAutoFit/>
          </a:bodyPr>
          <a:lstStyle/>
          <a:p>
            <a:pPr algn="ctr"/>
            <a:r>
              <a:rPr lang="es-MX" sz="3600" b="1" dirty="0">
                <a:latin typeface="Arial Narrow" pitchFamily="34" charset="0"/>
              </a:rPr>
              <a:t>Planteamiento del problema</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0E3976C3-D98B-45EF-A63A-18984AF63C1B}"/>
              </a:ext>
            </a:extLst>
          </p:cNvPr>
          <p:cNvSpPr/>
          <p:nvPr/>
        </p:nvSpPr>
        <p:spPr>
          <a:xfrm>
            <a:off x="467544" y="2203001"/>
            <a:ext cx="8064896" cy="707886"/>
          </a:xfrm>
          <a:prstGeom prst="rect">
            <a:avLst/>
          </a:prstGeom>
        </p:spPr>
        <p:txBody>
          <a:bodyPr wrap="square">
            <a:spAutoFit/>
          </a:bodyPr>
          <a:lstStyle/>
          <a:p>
            <a:pPr algn="just"/>
            <a:r>
              <a:rPr lang="es-MX" sz="2000" dirty="0"/>
              <a:t>Áreas urbanas  encharcamientos e inundaciones por la falta de drenaje, acumulación de basura y fallas en los cárcamos.</a:t>
            </a:r>
          </a:p>
        </p:txBody>
      </p:sp>
      <p:pic>
        <p:nvPicPr>
          <p:cNvPr id="6" name="Imagen 5">
            <a:extLst>
              <a:ext uri="{FF2B5EF4-FFF2-40B4-BE49-F238E27FC236}">
                <a16:creationId xmlns="" xmlns:a16="http://schemas.microsoft.com/office/drawing/2014/main" id="{BA2D7011-D829-4F96-BA4F-D83C1E32E091}"/>
              </a:ext>
            </a:extLst>
          </p:cNvPr>
          <p:cNvPicPr>
            <a:picLocks noChangeAspect="1"/>
          </p:cNvPicPr>
          <p:nvPr/>
        </p:nvPicPr>
        <p:blipFill>
          <a:blip r:embed="rId2"/>
          <a:stretch>
            <a:fillRect/>
          </a:stretch>
        </p:blipFill>
        <p:spPr>
          <a:xfrm>
            <a:off x="477402" y="2949814"/>
            <a:ext cx="2448272" cy="1994599"/>
          </a:xfrm>
          <a:prstGeom prst="rect">
            <a:avLst/>
          </a:prstGeom>
        </p:spPr>
      </p:pic>
      <p:pic>
        <p:nvPicPr>
          <p:cNvPr id="8" name="Imagen 7">
            <a:extLst>
              <a:ext uri="{FF2B5EF4-FFF2-40B4-BE49-F238E27FC236}">
                <a16:creationId xmlns="" xmlns:a16="http://schemas.microsoft.com/office/drawing/2014/main" id="{C2929DDA-194A-47EE-9ECB-411A527F3240}"/>
              </a:ext>
            </a:extLst>
          </p:cNvPr>
          <p:cNvPicPr>
            <a:picLocks noChangeAspect="1"/>
          </p:cNvPicPr>
          <p:nvPr/>
        </p:nvPicPr>
        <p:blipFill>
          <a:blip r:embed="rId3"/>
          <a:stretch>
            <a:fillRect/>
          </a:stretch>
        </p:blipFill>
        <p:spPr>
          <a:xfrm>
            <a:off x="5623354" y="2949814"/>
            <a:ext cx="2997348" cy="1994599"/>
          </a:xfrm>
          <a:prstGeom prst="rect">
            <a:avLst/>
          </a:prstGeom>
        </p:spPr>
      </p:pic>
      <p:pic>
        <p:nvPicPr>
          <p:cNvPr id="9" name="Imagen 8">
            <a:extLst>
              <a:ext uri="{FF2B5EF4-FFF2-40B4-BE49-F238E27FC236}">
                <a16:creationId xmlns="" xmlns:a16="http://schemas.microsoft.com/office/drawing/2014/main" id="{95D26DDA-0B22-4B0F-8A74-6AFF3C7F51BE}"/>
              </a:ext>
            </a:extLst>
          </p:cNvPr>
          <p:cNvPicPr>
            <a:picLocks noChangeAspect="1"/>
          </p:cNvPicPr>
          <p:nvPr/>
        </p:nvPicPr>
        <p:blipFill>
          <a:blip r:embed="rId4"/>
          <a:stretch>
            <a:fillRect/>
          </a:stretch>
        </p:blipFill>
        <p:spPr>
          <a:xfrm>
            <a:off x="2664815" y="4482746"/>
            <a:ext cx="3598735" cy="2250491"/>
          </a:xfrm>
          <a:prstGeom prst="rect">
            <a:avLst/>
          </a:prstGeom>
        </p:spPr>
      </p:pic>
    </p:spTree>
    <p:extLst>
      <p:ext uri="{BB962C8B-B14F-4D97-AF65-F5344CB8AC3E}">
        <p14:creationId xmlns:p14="http://schemas.microsoft.com/office/powerpoint/2010/main" val="264431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CuadroTexto 1"/>
          <p:cNvSpPr txBox="1"/>
          <p:nvPr/>
        </p:nvSpPr>
        <p:spPr>
          <a:xfrm>
            <a:off x="1378459" y="1116033"/>
            <a:ext cx="4536504" cy="584775"/>
          </a:xfrm>
          <a:prstGeom prst="rect">
            <a:avLst/>
          </a:prstGeom>
        </p:spPr>
        <p:txBody>
          <a:bodyPr wrap="square" rtlCol="0">
            <a:spAutoFit/>
          </a:bodyPr>
          <a:lstStyle/>
          <a:p>
            <a:pPr algn="ctr"/>
            <a:r>
              <a:rPr lang="es-MX" sz="3200" b="1" dirty="0">
                <a:latin typeface="Arial Narrow" pitchFamily="34" charset="0"/>
              </a:rPr>
              <a:t>Justificación</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2B426728-6F9F-4F11-B547-75C6B6B3CF21}"/>
              </a:ext>
            </a:extLst>
          </p:cNvPr>
          <p:cNvSpPr/>
          <p:nvPr/>
        </p:nvSpPr>
        <p:spPr>
          <a:xfrm>
            <a:off x="-495282" y="1700808"/>
            <a:ext cx="9171737" cy="2308324"/>
          </a:xfrm>
          <a:prstGeom prst="rect">
            <a:avLst/>
          </a:prstGeom>
        </p:spPr>
        <p:txBody>
          <a:bodyPr wrap="square">
            <a:spAutoFit/>
          </a:bodyPr>
          <a:lstStyle/>
          <a:p>
            <a:pPr marL="1200150" lvl="2" indent="-285750" algn="just">
              <a:buFont typeface="Wingdings" panose="05000000000000000000" pitchFamily="2" charset="2"/>
              <a:buChar char="Ø"/>
            </a:pPr>
            <a:r>
              <a:rPr lang="es-MX" dirty="0"/>
              <a:t>El SAT es un instrumento de previsión y planeación.</a:t>
            </a:r>
          </a:p>
          <a:p>
            <a:pPr marL="1200150" lvl="2" indent="-285750" algn="just">
              <a:buFont typeface="Wingdings" panose="05000000000000000000" pitchFamily="2" charset="2"/>
              <a:buChar char="Ø"/>
            </a:pPr>
            <a:r>
              <a:rPr lang="es-MX" dirty="0"/>
              <a:t>Proporciona herramientas para conocer los peligros a los que estamos expuestos  y reducir la vulnerabilidad. </a:t>
            </a:r>
          </a:p>
          <a:p>
            <a:pPr marL="1200150" lvl="2" indent="-285750" algn="just">
              <a:buFont typeface="Wingdings" panose="05000000000000000000" pitchFamily="2" charset="2"/>
              <a:buChar char="Ø"/>
            </a:pPr>
            <a:r>
              <a:rPr lang="es-MX" dirty="0"/>
              <a:t>Conocer de manera anticipada los peligros y amenazas, para actuar de manera oportuna.</a:t>
            </a:r>
          </a:p>
          <a:p>
            <a:pPr marL="1200150" lvl="2" indent="-285750" algn="just">
              <a:buFont typeface="Wingdings" panose="05000000000000000000" pitchFamily="2" charset="2"/>
              <a:buChar char="Ø"/>
            </a:pPr>
            <a:r>
              <a:rPr lang="es-MX" dirty="0"/>
              <a:t>Inculcar la cultura de la protección civil.</a:t>
            </a:r>
          </a:p>
          <a:p>
            <a:pPr marL="1200150" lvl="2" indent="-285750" algn="just">
              <a:buFont typeface="Wingdings" panose="05000000000000000000" pitchFamily="2" charset="2"/>
              <a:buChar char="Ø"/>
            </a:pPr>
            <a:r>
              <a:rPr lang="es-MX" dirty="0"/>
              <a:t>Desde el punto de vista personal y profesional, el SAT, me posicionará como un líder a nivel estatal y nacional en materia de Gestión de Riesgos y Protección Civil.</a:t>
            </a:r>
          </a:p>
        </p:txBody>
      </p:sp>
      <p:pic>
        <p:nvPicPr>
          <p:cNvPr id="6" name="Imagen 5">
            <a:extLst>
              <a:ext uri="{FF2B5EF4-FFF2-40B4-BE49-F238E27FC236}">
                <a16:creationId xmlns="" xmlns:a16="http://schemas.microsoft.com/office/drawing/2014/main" id="{2AA3B9EC-2E5E-4EFB-8832-74B7C9861519}"/>
              </a:ext>
            </a:extLst>
          </p:cNvPr>
          <p:cNvPicPr>
            <a:picLocks noChangeAspect="1"/>
          </p:cNvPicPr>
          <p:nvPr/>
        </p:nvPicPr>
        <p:blipFill>
          <a:blip r:embed="rId2"/>
          <a:stretch>
            <a:fillRect/>
          </a:stretch>
        </p:blipFill>
        <p:spPr>
          <a:xfrm>
            <a:off x="251520" y="4009132"/>
            <a:ext cx="2874552" cy="2620633"/>
          </a:xfrm>
          <a:prstGeom prst="rect">
            <a:avLst/>
          </a:prstGeom>
        </p:spPr>
      </p:pic>
      <p:pic>
        <p:nvPicPr>
          <p:cNvPr id="8" name="Imagen 7">
            <a:extLst>
              <a:ext uri="{FF2B5EF4-FFF2-40B4-BE49-F238E27FC236}">
                <a16:creationId xmlns="" xmlns:a16="http://schemas.microsoft.com/office/drawing/2014/main" id="{33D9A122-58A1-468C-9C57-EF5288F48CE1}"/>
              </a:ext>
            </a:extLst>
          </p:cNvPr>
          <p:cNvPicPr>
            <a:picLocks noChangeAspect="1"/>
          </p:cNvPicPr>
          <p:nvPr/>
        </p:nvPicPr>
        <p:blipFill>
          <a:blip r:embed="rId3"/>
          <a:stretch>
            <a:fillRect/>
          </a:stretch>
        </p:blipFill>
        <p:spPr>
          <a:xfrm>
            <a:off x="3145801" y="4009132"/>
            <a:ext cx="3359802" cy="1853141"/>
          </a:xfrm>
          <a:prstGeom prst="rect">
            <a:avLst/>
          </a:prstGeom>
        </p:spPr>
      </p:pic>
      <p:pic>
        <p:nvPicPr>
          <p:cNvPr id="9" name="Imagen 8">
            <a:extLst>
              <a:ext uri="{FF2B5EF4-FFF2-40B4-BE49-F238E27FC236}">
                <a16:creationId xmlns="" xmlns:a16="http://schemas.microsoft.com/office/drawing/2014/main" id="{131BB929-E349-41F0-A21F-15453F26C08D}"/>
              </a:ext>
            </a:extLst>
          </p:cNvPr>
          <p:cNvPicPr>
            <a:picLocks noChangeAspect="1"/>
          </p:cNvPicPr>
          <p:nvPr/>
        </p:nvPicPr>
        <p:blipFill>
          <a:blip r:embed="rId4"/>
          <a:stretch>
            <a:fillRect/>
          </a:stretch>
        </p:blipFill>
        <p:spPr>
          <a:xfrm>
            <a:off x="6207152" y="4597102"/>
            <a:ext cx="2710217" cy="2032663"/>
          </a:xfrm>
          <a:prstGeom prst="rect">
            <a:avLst/>
          </a:prstGeom>
        </p:spPr>
      </p:pic>
    </p:spTree>
    <p:extLst>
      <p:ext uri="{BB962C8B-B14F-4D97-AF65-F5344CB8AC3E}">
        <p14:creationId xmlns:p14="http://schemas.microsoft.com/office/powerpoint/2010/main" val="2437319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Forma libre"/>
          <p:cNvSpPr/>
          <p:nvPr/>
        </p:nvSpPr>
        <p:spPr>
          <a:xfrm rot="5400000">
            <a:off x="3975151" y="-3972094"/>
            <a:ext cx="1202473" cy="9135224"/>
          </a:xfrm>
          <a:custGeom>
            <a:avLst/>
            <a:gdLst>
              <a:gd name="connsiteX0" fmla="*/ 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0 w 4248150"/>
              <a:gd name="connsiteY5" fmla="*/ 0 h 6858000"/>
              <a:gd name="connsiteX0" fmla="*/ 1238250 w 4248150"/>
              <a:gd name="connsiteY0" fmla="*/ 857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38250 w 4248150"/>
              <a:gd name="connsiteY5" fmla="*/ 85725 h 6858000"/>
              <a:gd name="connsiteX0" fmla="*/ 895350 w 4248150"/>
              <a:gd name="connsiteY0" fmla="*/ 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0 h 6858000"/>
              <a:gd name="connsiteX0" fmla="*/ 1276350 w 4248150"/>
              <a:gd name="connsiteY0" fmla="*/ 26670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276350 w 4248150"/>
              <a:gd name="connsiteY5" fmla="*/ 266700 h 6858000"/>
              <a:gd name="connsiteX0" fmla="*/ 1000125 w 4248150"/>
              <a:gd name="connsiteY0" fmla="*/ 171450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1000125 w 4248150"/>
              <a:gd name="connsiteY5" fmla="*/ 171450 h 6858000"/>
              <a:gd name="connsiteX0" fmla="*/ 895350 w 4248150"/>
              <a:gd name="connsiteY0" fmla="*/ 9525 h 6858000"/>
              <a:gd name="connsiteX1" fmla="*/ 2847975 w 4248150"/>
              <a:gd name="connsiteY1" fmla="*/ 0 h 6858000"/>
              <a:gd name="connsiteX2" fmla="*/ 4248150 w 4248150"/>
              <a:gd name="connsiteY2" fmla="*/ 2457450 h 6858000"/>
              <a:gd name="connsiteX3" fmla="*/ 2819400 w 4248150"/>
              <a:gd name="connsiteY3" fmla="*/ 6858000 h 6858000"/>
              <a:gd name="connsiteX4" fmla="*/ 0 w 4248150"/>
              <a:gd name="connsiteY4" fmla="*/ 6858000 h 6858000"/>
              <a:gd name="connsiteX5" fmla="*/ 895350 w 4248150"/>
              <a:gd name="connsiteY5" fmla="*/ 9525 h 68580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114300 w 3352800"/>
              <a:gd name="connsiteY4" fmla="*/ 6896100 h 6896100"/>
              <a:gd name="connsiteX5" fmla="*/ 0 w 3352800"/>
              <a:gd name="connsiteY5" fmla="*/ 9525 h 6896100"/>
              <a:gd name="connsiteX0" fmla="*/ 0 w 3352800"/>
              <a:gd name="connsiteY0" fmla="*/ 9525 h 6896100"/>
              <a:gd name="connsiteX1" fmla="*/ 1952625 w 3352800"/>
              <a:gd name="connsiteY1" fmla="*/ 0 h 6896100"/>
              <a:gd name="connsiteX2" fmla="*/ 3352800 w 3352800"/>
              <a:gd name="connsiteY2" fmla="*/ 2457450 h 6896100"/>
              <a:gd name="connsiteX3" fmla="*/ 1924050 w 3352800"/>
              <a:gd name="connsiteY3" fmla="*/ 6858000 h 6896100"/>
              <a:gd name="connsiteX4" fmla="*/ 9525 w 3352800"/>
              <a:gd name="connsiteY4" fmla="*/ 6896100 h 6896100"/>
              <a:gd name="connsiteX5" fmla="*/ 0 w 3352800"/>
              <a:gd name="connsiteY5" fmla="*/ 9525 h 6896100"/>
              <a:gd name="connsiteX0" fmla="*/ 0 w 3371849"/>
              <a:gd name="connsiteY0" fmla="*/ 9525 h 6896100"/>
              <a:gd name="connsiteX1" fmla="*/ 1952625 w 3371849"/>
              <a:gd name="connsiteY1" fmla="*/ 0 h 6896100"/>
              <a:gd name="connsiteX2" fmla="*/ 3371849 w 3371849"/>
              <a:gd name="connsiteY2" fmla="*/ 2143125 h 6896100"/>
              <a:gd name="connsiteX3" fmla="*/ 1924050 w 3371849"/>
              <a:gd name="connsiteY3" fmla="*/ 6858000 h 6896100"/>
              <a:gd name="connsiteX4" fmla="*/ 9525 w 3371849"/>
              <a:gd name="connsiteY4" fmla="*/ 6896100 h 6896100"/>
              <a:gd name="connsiteX5" fmla="*/ 0 w 3371849"/>
              <a:gd name="connsiteY5" fmla="*/ 9525 h 6896100"/>
              <a:gd name="connsiteX0" fmla="*/ 0 w 3400423"/>
              <a:gd name="connsiteY0" fmla="*/ 9525 h 6896100"/>
              <a:gd name="connsiteX1" fmla="*/ 1952625 w 3400423"/>
              <a:gd name="connsiteY1" fmla="*/ 0 h 6896100"/>
              <a:gd name="connsiteX2" fmla="*/ 3400423 w 3400423"/>
              <a:gd name="connsiteY2" fmla="*/ 2371725 h 6896100"/>
              <a:gd name="connsiteX3" fmla="*/ 1924050 w 3400423"/>
              <a:gd name="connsiteY3" fmla="*/ 6858000 h 6896100"/>
              <a:gd name="connsiteX4" fmla="*/ 9525 w 3400423"/>
              <a:gd name="connsiteY4" fmla="*/ 6896100 h 6896100"/>
              <a:gd name="connsiteX5" fmla="*/ 0 w 3400423"/>
              <a:gd name="connsiteY5" fmla="*/ 9525 h 6896100"/>
              <a:gd name="connsiteX0" fmla="*/ 0 w 3054433"/>
              <a:gd name="connsiteY0" fmla="*/ 9525 h 6896100"/>
              <a:gd name="connsiteX1" fmla="*/ 1952625 w 3054433"/>
              <a:gd name="connsiteY1" fmla="*/ 0 h 6896100"/>
              <a:gd name="connsiteX2" fmla="*/ 3054433 w 3054433"/>
              <a:gd name="connsiteY2" fmla="*/ 1753887 h 6896100"/>
              <a:gd name="connsiteX3" fmla="*/ 1924050 w 3054433"/>
              <a:gd name="connsiteY3" fmla="*/ 6858000 h 6896100"/>
              <a:gd name="connsiteX4" fmla="*/ 9525 w 3054433"/>
              <a:gd name="connsiteY4" fmla="*/ 6896100 h 6896100"/>
              <a:gd name="connsiteX5" fmla="*/ 0 w 3054433"/>
              <a:gd name="connsiteY5" fmla="*/ 9525 h 68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433" h="6896100">
                <a:moveTo>
                  <a:pt x="0" y="9525"/>
                </a:moveTo>
                <a:lnTo>
                  <a:pt x="1952625" y="0"/>
                </a:lnTo>
                <a:lnTo>
                  <a:pt x="3054433" y="1753887"/>
                </a:lnTo>
                <a:lnTo>
                  <a:pt x="1924050" y="6858000"/>
                </a:lnTo>
                <a:lnTo>
                  <a:pt x="9525" y="6896100"/>
                </a:lnTo>
                <a:lnTo>
                  <a:pt x="0" y="9525"/>
                </a:lnTo>
                <a:close/>
              </a:path>
            </a:pathLst>
          </a:custGeom>
          <a:gradFill flip="none" rotWithShape="1">
            <a:gsLst>
              <a:gs pos="44000">
                <a:schemeClr val="bg1">
                  <a:lumMod val="95000"/>
                  <a:alpha val="40000"/>
                </a:schemeClr>
              </a:gs>
              <a:gs pos="75000">
                <a:schemeClr val="bg1">
                  <a:lumMod val="85000"/>
                </a:schemeClr>
              </a:gs>
              <a:gs pos="92000">
                <a:schemeClr val="bg1">
                  <a:shade val="100000"/>
                  <a:satMod val="115000"/>
                </a:scheme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1003">
            <a:schemeClr val="lt1"/>
          </a:fillRef>
          <a:effectRef idx="1">
            <a:schemeClr val="accent3"/>
          </a:effectRef>
          <a:fontRef idx="minor">
            <a:schemeClr val="dk1"/>
          </a:fontRef>
        </p:style>
        <p:txBody>
          <a:bodyPr anchor="ctr"/>
          <a:lstStyle/>
          <a:p>
            <a:pPr algn="ctr"/>
            <a:endParaRPr lang="es-MX">
              <a:solidFill>
                <a:schemeClr val="lt1"/>
              </a:solidFill>
            </a:endParaRPr>
          </a:p>
        </p:txBody>
      </p:sp>
      <p:sp>
        <p:nvSpPr>
          <p:cNvPr id="2" name="Título 1"/>
          <p:cNvSpPr txBox="1">
            <a:spLocks/>
          </p:cNvSpPr>
          <p:nvPr/>
        </p:nvSpPr>
        <p:spPr>
          <a:xfrm>
            <a:off x="467544" y="1484784"/>
            <a:ext cx="7200800" cy="52772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a:latin typeface="Arial" panose="020B0604020202020204" pitchFamily="34" charset="0"/>
                <a:cs typeface="Arial" panose="020B0604020202020204" pitchFamily="34" charset="0"/>
              </a:rPr>
              <a:t>Objetivo General</a:t>
            </a:r>
          </a:p>
        </p:txBody>
      </p:sp>
      <p:sp>
        <p:nvSpPr>
          <p:cNvPr id="7" name="Title 13"/>
          <p:cNvSpPr txBox="1">
            <a:spLocks/>
          </p:cNvSpPr>
          <p:nvPr/>
        </p:nvSpPr>
        <p:spPr>
          <a:xfrm>
            <a:off x="8775" y="-22447"/>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just"/>
            <a:r>
              <a:rPr lang="en-US"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latin typeface="Arial Black" pitchFamily="34" charset="0"/>
              </a:rPr>
              <a:t>COLOQUIO</a:t>
            </a:r>
          </a:p>
          <a:p>
            <a:pPr algn="just"/>
            <a:r>
              <a:rPr lang="en-US" sz="1800" b="1" cap="none" spc="50" dirty="0">
                <a:ln w="13500">
                  <a:solidFill>
                    <a:schemeClr val="accent1">
                      <a:shade val="2500"/>
                      <a:alpha val="6500"/>
                    </a:schemeClr>
                  </a:solidFill>
                  <a:prstDash val="solid"/>
                </a:ln>
                <a:solidFill>
                  <a:schemeClr val="accent4">
                    <a:lumMod val="7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3" name="Rectángulo 2">
            <a:extLst>
              <a:ext uri="{FF2B5EF4-FFF2-40B4-BE49-F238E27FC236}">
                <a16:creationId xmlns="" xmlns:a16="http://schemas.microsoft.com/office/drawing/2014/main" id="{986911E9-85B9-497B-89A3-01ED84AE42EF}"/>
              </a:ext>
            </a:extLst>
          </p:cNvPr>
          <p:cNvSpPr/>
          <p:nvPr/>
        </p:nvSpPr>
        <p:spPr>
          <a:xfrm>
            <a:off x="467544" y="2328443"/>
            <a:ext cx="8136904" cy="3046988"/>
          </a:xfrm>
          <a:prstGeom prst="rect">
            <a:avLst/>
          </a:prstGeom>
        </p:spPr>
        <p:txBody>
          <a:bodyPr wrap="square">
            <a:spAutoFit/>
          </a:bodyPr>
          <a:lstStyle/>
          <a:p>
            <a:pPr algn="just"/>
            <a:r>
              <a:rPr lang="es-MX" sz="2400" dirty="0"/>
              <a:t>Explorar el mejor sistema de alertamiento temprano, que de manera eficaz plantee la solución para brindar información oportuna acerca de las precipitaciones pluviales que afecten al Estado de Tabasco y permita emitir avisos de emergencia para tomar decisiones que reduzcan el impacto de los fenómenos hidrometeorológicos en la entidad, contribuyendo a salvaguardar la vida y el patrimonio de las personas, así como la infraestructura del Estado.</a:t>
            </a:r>
          </a:p>
        </p:txBody>
      </p:sp>
    </p:spTree>
    <p:extLst>
      <p:ext uri="{BB962C8B-B14F-4D97-AF65-F5344CB8AC3E}">
        <p14:creationId xmlns:p14="http://schemas.microsoft.com/office/powerpoint/2010/main" val="64181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6505</TotalTime>
  <Words>1759</Words>
  <Application>Microsoft Office PowerPoint</Application>
  <PresentationFormat>Presentación en pantalla (4:3)</PresentationFormat>
  <Paragraphs>205</Paragraphs>
  <Slides>20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Arial Black</vt:lpstr>
      <vt:lpstr>Arial Narrow</vt:lpstr>
      <vt:lpstr>Calibri</vt:lpstr>
      <vt:lpstr>Calibri Light</vt:lpstr>
      <vt:lpstr>Century Gothic</vt:lpstr>
      <vt:lpstr>Source Sans Pro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UTE-MANUELITA</dc:creator>
  <cp:lastModifiedBy>MATEMA AMOR</cp:lastModifiedBy>
  <cp:revision>306</cp:revision>
  <cp:lastPrinted>2019-04-23T21:35:39Z</cp:lastPrinted>
  <dcterms:created xsi:type="dcterms:W3CDTF">2018-12-27T18:55:01Z</dcterms:created>
  <dcterms:modified xsi:type="dcterms:W3CDTF">2020-05-29T16:46:33Z</dcterms:modified>
</cp:coreProperties>
</file>