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 id="2147483749" r:id="rId2"/>
  </p:sldMasterIdLst>
  <p:notesMasterIdLst>
    <p:notesMasterId r:id="rId17"/>
  </p:notesMasterIdLst>
  <p:sldIdLst>
    <p:sldId id="270" r:id="rId3"/>
    <p:sldId id="314" r:id="rId4"/>
    <p:sldId id="276" r:id="rId5"/>
    <p:sldId id="315" r:id="rId6"/>
    <p:sldId id="277" r:id="rId7"/>
    <p:sldId id="278" r:id="rId8"/>
    <p:sldId id="279" r:id="rId9"/>
    <p:sldId id="280" r:id="rId10"/>
    <p:sldId id="281" r:id="rId11"/>
    <p:sldId id="322" r:id="rId12"/>
    <p:sldId id="282" r:id="rId13"/>
    <p:sldId id="320" r:id="rId14"/>
    <p:sldId id="291" r:id="rId15"/>
    <p:sldId id="317" r:id="rId16"/>
  </p:sldIdLst>
  <p:sldSz cx="9144000" cy="6858000" type="screen4x3"/>
  <p:notesSz cx="7010400" cy="9296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11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86" autoAdjust="0"/>
  </p:normalViewPr>
  <p:slideViewPr>
    <p:cSldViewPr>
      <p:cViewPr varScale="1">
        <p:scale>
          <a:sx n="87" d="100"/>
          <a:sy n="87" d="100"/>
        </p:scale>
        <p:origin x="149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ES"/>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3C8330E-B11D-41A8-AE1A-FA9EB8DC5D2B}" type="datetimeFigureOut">
              <a:rPr lang="es-ES" smtClean="0"/>
              <a:t>09/11/2019</a:t>
            </a:fld>
            <a:endParaRPr lang="es-ES"/>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ES"/>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6FF9E39-106B-42B2-8543-73392752CC23}" type="slidenum">
              <a:rPr lang="es-ES" smtClean="0"/>
              <a:t>‹Nº›</a:t>
            </a:fld>
            <a:endParaRPr lang="es-ES"/>
          </a:p>
        </p:txBody>
      </p:sp>
    </p:spTree>
    <p:extLst>
      <p:ext uri="{BB962C8B-B14F-4D97-AF65-F5344CB8AC3E}">
        <p14:creationId xmlns:p14="http://schemas.microsoft.com/office/powerpoint/2010/main" val="775627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95DE5150-FB7F-4CC3-8543-5E8F127D845C}" type="datetimeFigureOut">
              <a:rPr lang="es-ES" smtClean="0"/>
              <a:t>09/11/2019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137813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95DE5150-FB7F-4CC3-8543-5E8F127D845C}" type="datetimeFigureOut">
              <a:rPr lang="es-ES" smtClean="0"/>
              <a:t>09/11/2019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55584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95DE5150-FB7F-4CC3-8543-5E8F127D845C}" type="datetimeFigureOut">
              <a:rPr lang="es-ES" smtClean="0"/>
              <a:t>09/11/2019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2202555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0831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8695984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7374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22290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66368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90077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7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88577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95DE5150-FB7F-4CC3-8543-5E8F127D845C}" type="datetimeFigureOut">
              <a:rPr lang="es-ES" smtClean="0"/>
              <a:t>09/11/2019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1511152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95DE5150-FB7F-4CC3-8543-5E8F127D845C}" type="datetimeFigureOut">
              <a:rPr lang="es-ES" smtClean="0"/>
              <a:t>09/11/2019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2562263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95DE5150-FB7F-4CC3-8543-5E8F127D845C}" type="datetimeFigureOut">
              <a:rPr lang="es-ES" smtClean="0"/>
              <a:t>09/11/2019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3995227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95DE5150-FB7F-4CC3-8543-5E8F127D845C}" type="datetimeFigureOut">
              <a:rPr lang="es-ES" smtClean="0"/>
              <a:t>09/11/2019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38697213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95DE5150-FB7F-4CC3-8543-5E8F127D845C}" type="datetimeFigureOut">
              <a:rPr lang="es-ES" smtClean="0"/>
              <a:t>09/11/2019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2052027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95DE5150-FB7F-4CC3-8543-5E8F127D845C}" type="datetimeFigureOut">
              <a:rPr lang="es-ES" smtClean="0"/>
              <a:t>09/11/2019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29518780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95DE5150-FB7F-4CC3-8543-5E8F127D845C}" type="datetimeFigureOut">
              <a:rPr lang="es-ES" smtClean="0"/>
              <a:t>09/11/2019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6178666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5DE5150-FB7F-4CC3-8543-5E8F127D845C}" type="datetimeFigureOut">
              <a:rPr lang="es-ES" smtClean="0"/>
              <a:t>09/11/2019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3063063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MX"/>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5DE5150-FB7F-4CC3-8543-5E8F127D845C}" type="datetimeFigureOut">
              <a:rPr lang="es-ES" smtClean="0"/>
              <a:t>09/11/2019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35968411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5DE5150-FB7F-4CC3-8543-5E8F127D845C}" type="datetimeFigureOut">
              <a:rPr lang="es-ES" smtClean="0"/>
              <a:t>09/11/2019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2853358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95DE5150-FB7F-4CC3-8543-5E8F127D845C}" type="datetimeFigureOut">
              <a:rPr lang="es-ES" smtClean="0"/>
              <a:t>09/11/2019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27043273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95DE5150-FB7F-4CC3-8543-5E8F127D845C}" type="datetimeFigureOut">
              <a:rPr lang="es-ES" smtClean="0"/>
              <a:t>09/11/2019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1798580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95DE5150-FB7F-4CC3-8543-5E8F127D845C}" type="datetimeFigureOut">
              <a:rPr lang="es-ES" smtClean="0"/>
              <a:t>09/11/2019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12325079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5368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0540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7887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3995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6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6778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7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715248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8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46596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7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6135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8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12664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9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492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95DE5150-FB7F-4CC3-8543-5E8F127D845C}" type="datetimeFigureOut">
              <a:rPr lang="es-ES" smtClean="0"/>
              <a:t>09/11/2019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3521654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95DE5150-FB7F-4CC3-8543-5E8F127D845C}" type="datetimeFigureOut">
              <a:rPr lang="es-ES" smtClean="0"/>
              <a:t>09/11/2019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3599370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95DE5150-FB7F-4CC3-8543-5E8F127D845C}" type="datetimeFigureOut">
              <a:rPr lang="es-ES" smtClean="0"/>
              <a:t>09/11/2019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1517610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5DE5150-FB7F-4CC3-8543-5E8F127D845C}" type="datetimeFigureOut">
              <a:rPr lang="es-ES" smtClean="0"/>
              <a:t>09/11/2019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804464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MX"/>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5DE5150-FB7F-4CC3-8543-5E8F127D845C}" type="datetimeFigureOut">
              <a:rPr lang="es-ES" smtClean="0"/>
              <a:t>09/11/2019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4159192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5DE5150-FB7F-4CC3-8543-5E8F127D845C}" type="datetimeFigureOut">
              <a:rPr lang="es-ES" smtClean="0"/>
              <a:t>09/11/2019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4226248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5DE5150-FB7F-4CC3-8543-5E8F127D845C}" type="datetimeFigureOut">
              <a:rPr lang="es-ES" smtClean="0"/>
              <a:t>09/11/2019</a:t>
            </a:fld>
            <a:endParaRPr lang="es-ES"/>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C1D8A2-9CC0-471F-ABD8-15BF627DB4C1}" type="slidenum">
              <a:rPr lang="es-ES" smtClean="0"/>
              <a:t>‹Nº›</a:t>
            </a:fld>
            <a:endParaRPr lang="es-ES"/>
          </a:p>
        </p:txBody>
      </p:sp>
    </p:spTree>
    <p:extLst>
      <p:ext uri="{BB962C8B-B14F-4D97-AF65-F5344CB8AC3E}">
        <p14:creationId xmlns:p14="http://schemas.microsoft.com/office/powerpoint/2010/main" val="142299044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3" r:id="rId12"/>
    <p:sldLayoutId id="2147483734" r:id="rId13"/>
    <p:sldLayoutId id="2147483735" r:id="rId14"/>
    <p:sldLayoutId id="2147483736" r:id="rId15"/>
    <p:sldLayoutId id="2147483737" r:id="rId16"/>
    <p:sldLayoutId id="2147483738" r:id="rId17"/>
    <p:sldLayoutId id="2147483748" r:id="rId1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5DE5150-FB7F-4CC3-8543-5E8F127D845C}" type="datetimeFigureOut">
              <a:rPr lang="es-ES" smtClean="0"/>
              <a:t>09/11/2019</a:t>
            </a:fld>
            <a:endParaRPr lang="es-ES"/>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C1D8A2-9CC0-471F-ABD8-15BF627DB4C1}" type="slidenum">
              <a:rPr lang="es-ES" smtClean="0"/>
              <a:t>‹Nº›</a:t>
            </a:fld>
            <a:endParaRPr lang="es-ES"/>
          </a:p>
        </p:txBody>
      </p:sp>
    </p:spTree>
    <p:extLst>
      <p:ext uri="{BB962C8B-B14F-4D97-AF65-F5344CB8AC3E}">
        <p14:creationId xmlns:p14="http://schemas.microsoft.com/office/powerpoint/2010/main" val="123157016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10 Forma libre"/>
          <p:cNvSpPr/>
          <p:nvPr/>
        </p:nvSpPr>
        <p:spPr>
          <a:xfrm rot="16200000">
            <a:off x="4373901" y="1934917"/>
            <a:ext cx="2721501" cy="6762280"/>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16" name="10 Forma libre"/>
          <p:cNvSpPr/>
          <p:nvPr/>
        </p:nvSpPr>
        <p:spPr>
          <a:xfrm rot="5400000">
            <a:off x="4694493" y="-1728817"/>
            <a:ext cx="2721501" cy="6151491"/>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14" name="10 Forma libre"/>
          <p:cNvSpPr/>
          <p:nvPr/>
        </p:nvSpPr>
        <p:spPr>
          <a:xfrm>
            <a:off x="-90133" y="-60247"/>
            <a:ext cx="3054434" cy="6896100"/>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3" name="Rectangle 3"/>
          <p:cNvSpPr>
            <a:spLocks noChangeArrowheads="1"/>
          </p:cNvSpPr>
          <p:nvPr/>
        </p:nvSpPr>
        <p:spPr bwMode="auto">
          <a:xfrm>
            <a:off x="2364695" y="-23450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9" name="Rectangle 4"/>
          <p:cNvSpPr>
            <a:spLocks noChangeArrowheads="1"/>
          </p:cNvSpPr>
          <p:nvPr/>
        </p:nvSpPr>
        <p:spPr bwMode="auto">
          <a:xfrm>
            <a:off x="2364695" y="22269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0708" tIns="46023" rIns="363423" bIns="0" numCol="1" anchor="ctr" anchorCtr="0" compatLnSpc="1">
            <a:prstTxWarp prst="textNoShape">
              <a:avLst/>
            </a:prstTxWarp>
            <a:spAutoFit/>
          </a:bodyPr>
          <a:lstStyle/>
          <a:p>
            <a:endParaRPr lang="es-MX"/>
          </a:p>
        </p:txBody>
      </p:sp>
      <p:sp>
        <p:nvSpPr>
          <p:cNvPr id="11"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rPr>
              <a:t/>
            </a:r>
            <a:br>
              <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s-ES" sz="1800" b="0" i="0" u="none" strike="noStrike" cap="none" normalizeH="0" baseline="0">
              <a:ln>
                <a:noFill/>
              </a:ln>
              <a:solidFill>
                <a:schemeClr val="tx1"/>
              </a:solidFill>
              <a:effectLst/>
              <a:latin typeface="Arial" panose="020B0604020202020204" pitchFamily="34" charset="0"/>
            </a:endParaRPr>
          </a:p>
        </p:txBody>
      </p:sp>
      <p:sp>
        <p:nvSpPr>
          <p:cNvPr id="12"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3" name="Rectangle 11"/>
          <p:cNvSpPr>
            <a:spLocks noChangeArrowheads="1"/>
          </p:cNvSpPr>
          <p:nvPr/>
        </p:nvSpPr>
        <p:spPr bwMode="auto">
          <a:xfrm>
            <a:off x="0" y="1333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anose="020B0604020202020204" pitchFamily="34" charset="0"/>
            </a:endParaRPr>
          </a:p>
        </p:txBody>
      </p:sp>
      <p:sp>
        <p:nvSpPr>
          <p:cNvPr id="18" name="5 CuadroTexto"/>
          <p:cNvSpPr txBox="1"/>
          <p:nvPr/>
        </p:nvSpPr>
        <p:spPr>
          <a:xfrm>
            <a:off x="1990028" y="6058917"/>
            <a:ext cx="7072142" cy="707886"/>
          </a:xfrm>
          <a:prstGeom prst="rect">
            <a:avLst/>
          </a:prstGeom>
          <a:noFill/>
          <a:ln w="38100">
            <a:noFill/>
          </a:ln>
        </p:spPr>
        <p:txBody>
          <a:bodyPr wrap="square" rtlCol="0">
            <a:spAutoFit/>
          </a:bodyPr>
          <a:lstStyle/>
          <a:p>
            <a:pPr algn="ctr"/>
            <a:r>
              <a:rPr lang="es-MX" sz="2000" b="1" dirty="0">
                <a:latin typeface="Arial" panose="020B0604020202020204" pitchFamily="34" charset="0"/>
                <a:cs typeface="Arial" panose="020B0604020202020204" pitchFamily="34" charset="0"/>
              </a:rPr>
              <a:t>Ocozocoautla de Espinosa, Chiapas; 09  de Noviembre de 2019</a:t>
            </a:r>
            <a:endParaRPr lang="es-ES" sz="2000" b="1" dirty="0">
              <a:latin typeface="Arial" panose="020B0604020202020204" pitchFamily="34" charset="0"/>
              <a:cs typeface="Arial" panose="020B0604020202020204" pitchFamily="34" charset="0"/>
            </a:endParaRPr>
          </a:p>
        </p:txBody>
      </p:sp>
      <p:sp>
        <p:nvSpPr>
          <p:cNvPr id="19" name="1 Rectángulo"/>
          <p:cNvSpPr/>
          <p:nvPr/>
        </p:nvSpPr>
        <p:spPr>
          <a:xfrm>
            <a:off x="4206827" y="116619"/>
            <a:ext cx="379366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s-ES" sz="4400" b="1" cap="none" spc="310" dirty="0">
                <a:ln w="11430"/>
                <a:solidFill>
                  <a:schemeClr val="accent4">
                    <a:lumMod val="75000"/>
                  </a:schemeClr>
                </a:solidFill>
                <a:effectLst>
                  <a:outerShdw blurRad="38100" dist="38100" dir="2700000" algn="tl">
                    <a:srgbClr val="000000">
                      <a:alpha val="43137"/>
                    </a:srgbClr>
                  </a:outerShdw>
                </a:effectLst>
                <a:latin typeface="Arial Black" pitchFamily="34" charset="0"/>
              </a:rPr>
              <a:t>MAESTRÍA</a:t>
            </a:r>
          </a:p>
        </p:txBody>
      </p:sp>
      <p:sp>
        <p:nvSpPr>
          <p:cNvPr id="22" name="Title 13"/>
          <p:cNvSpPr txBox="1">
            <a:spLocks/>
          </p:cNvSpPr>
          <p:nvPr/>
        </p:nvSpPr>
        <p:spPr>
          <a:xfrm>
            <a:off x="3170687" y="886060"/>
            <a:ext cx="5895467" cy="830997"/>
          </a:xfrm>
          <a:prstGeom prst="rect">
            <a:avLst/>
          </a:prstGeom>
          <a:noFill/>
          <a:ln>
            <a:noFill/>
          </a:ln>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ctr"/>
            <a:r>
              <a:rPr lang="en-US" sz="2400" b="1" dirty="0">
                <a:ln w="50800"/>
                <a:solidFill>
                  <a:schemeClr val="accent4">
                    <a:lumMod val="75000"/>
                  </a:schemeClr>
                </a:solidFill>
                <a:latin typeface="Arial Black" pitchFamily="34" charset="0"/>
              </a:rPr>
              <a:t>EN GESTIÓN INTEGRAL DE RIESGOS Y PROTECCIÓN CIVIL.</a:t>
            </a:r>
          </a:p>
        </p:txBody>
      </p:sp>
      <p:sp>
        <p:nvSpPr>
          <p:cNvPr id="17" name="Title 13"/>
          <p:cNvSpPr>
            <a:spLocks noGrp="1"/>
          </p:cNvSpPr>
          <p:nvPr/>
        </p:nvSpPr>
        <p:spPr bwMode="auto">
          <a:xfrm>
            <a:off x="2789524" y="2594620"/>
            <a:ext cx="6151492"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l" rtl="0" fontAlgn="base">
              <a:spcBef>
                <a:spcPct val="0"/>
              </a:spcBef>
              <a:spcAft>
                <a:spcPct val="0"/>
              </a:spcAft>
              <a:defRPr sz="3200" kern="1200">
                <a:solidFill>
                  <a:srgbClr val="959595"/>
                </a:solidFill>
                <a:latin typeface="Source Sans Pro Light" pitchFamily="34" charset="0"/>
                <a:ea typeface="+mj-ea"/>
                <a:cs typeface="+mj-cs"/>
              </a:defRPr>
            </a:lvl1pPr>
            <a:lvl2pPr algn="l" rtl="0" fontAlgn="base">
              <a:spcBef>
                <a:spcPct val="0"/>
              </a:spcBef>
              <a:spcAft>
                <a:spcPct val="0"/>
              </a:spcAft>
              <a:defRPr sz="3200">
                <a:solidFill>
                  <a:srgbClr val="959595"/>
                </a:solidFill>
                <a:latin typeface="Source Sans Pro Light" pitchFamily="34" charset="0"/>
              </a:defRPr>
            </a:lvl2pPr>
            <a:lvl3pPr algn="l" rtl="0" fontAlgn="base">
              <a:spcBef>
                <a:spcPct val="0"/>
              </a:spcBef>
              <a:spcAft>
                <a:spcPct val="0"/>
              </a:spcAft>
              <a:defRPr sz="3200">
                <a:solidFill>
                  <a:srgbClr val="959595"/>
                </a:solidFill>
                <a:latin typeface="Source Sans Pro Light" pitchFamily="34" charset="0"/>
              </a:defRPr>
            </a:lvl3pPr>
            <a:lvl4pPr algn="l" rtl="0" fontAlgn="base">
              <a:spcBef>
                <a:spcPct val="0"/>
              </a:spcBef>
              <a:spcAft>
                <a:spcPct val="0"/>
              </a:spcAft>
              <a:defRPr sz="3200">
                <a:solidFill>
                  <a:srgbClr val="959595"/>
                </a:solidFill>
                <a:latin typeface="Source Sans Pro Light" pitchFamily="34" charset="0"/>
              </a:defRPr>
            </a:lvl4pPr>
            <a:lvl5pPr algn="l" rtl="0" fontAlgn="base">
              <a:spcBef>
                <a:spcPct val="0"/>
              </a:spcBef>
              <a:spcAft>
                <a:spcPct val="0"/>
              </a:spcAft>
              <a:defRPr sz="3200">
                <a:solidFill>
                  <a:srgbClr val="959595"/>
                </a:solidFill>
                <a:latin typeface="Source Sans Pro Light" pitchFamily="34" charset="0"/>
              </a:defRPr>
            </a:lvl5pPr>
            <a:lvl6pPr marL="457200" algn="l" rtl="0" fontAlgn="base">
              <a:spcBef>
                <a:spcPct val="0"/>
              </a:spcBef>
              <a:spcAft>
                <a:spcPct val="0"/>
              </a:spcAft>
              <a:defRPr sz="3200">
                <a:solidFill>
                  <a:srgbClr val="959595"/>
                </a:solidFill>
                <a:latin typeface="Source Sans Pro Light" pitchFamily="34" charset="0"/>
              </a:defRPr>
            </a:lvl6pPr>
            <a:lvl7pPr marL="914400" algn="l" rtl="0" fontAlgn="base">
              <a:spcBef>
                <a:spcPct val="0"/>
              </a:spcBef>
              <a:spcAft>
                <a:spcPct val="0"/>
              </a:spcAft>
              <a:defRPr sz="3200">
                <a:solidFill>
                  <a:srgbClr val="959595"/>
                </a:solidFill>
                <a:latin typeface="Source Sans Pro Light" pitchFamily="34" charset="0"/>
              </a:defRPr>
            </a:lvl7pPr>
            <a:lvl8pPr marL="1371600" algn="l" rtl="0" fontAlgn="base">
              <a:spcBef>
                <a:spcPct val="0"/>
              </a:spcBef>
              <a:spcAft>
                <a:spcPct val="0"/>
              </a:spcAft>
              <a:defRPr sz="3200">
                <a:solidFill>
                  <a:srgbClr val="959595"/>
                </a:solidFill>
                <a:latin typeface="Source Sans Pro Light" pitchFamily="34" charset="0"/>
              </a:defRPr>
            </a:lvl8pPr>
            <a:lvl9pPr marL="1828800" algn="l" rtl="0" fontAlgn="base">
              <a:spcBef>
                <a:spcPct val="0"/>
              </a:spcBef>
              <a:spcAft>
                <a:spcPct val="0"/>
              </a:spcAft>
              <a:defRPr sz="3200">
                <a:solidFill>
                  <a:srgbClr val="959595"/>
                </a:solidFill>
                <a:latin typeface="Source Sans Pro Light" pitchFamily="34" charset="0"/>
              </a:defRPr>
            </a:lvl9pPr>
          </a:lstStyle>
          <a:p>
            <a:pPr algn="ctr"/>
            <a:r>
              <a:rPr lang="en-US" b="1" dirty="0">
                <a:solidFill>
                  <a:schemeClr val="accent4">
                    <a:lumMod val="75000"/>
                  </a:schemeClr>
                </a:solidFill>
                <a:effectLst>
                  <a:outerShdw blurRad="38100" dist="38100" dir="2700000" algn="tl">
                    <a:srgbClr val="000000">
                      <a:alpha val="43137"/>
                    </a:srgbClr>
                  </a:outerShdw>
                </a:effectLst>
                <a:latin typeface="Arial Black" pitchFamily="34" charset="0"/>
                <a:cs typeface="Arial" pitchFamily="34" charset="0"/>
              </a:rPr>
              <a:t>COLOQUIO</a:t>
            </a:r>
          </a:p>
          <a:p>
            <a:pPr algn="ctr"/>
            <a:endParaRPr lang="en-US" sz="2400" b="1" dirty="0">
              <a:solidFill>
                <a:schemeClr val="accent4">
                  <a:lumMod val="75000"/>
                </a:schemeClr>
              </a:solidFill>
              <a:effectLst>
                <a:outerShdw blurRad="38100" dist="38100" dir="2700000" algn="tl">
                  <a:srgbClr val="000000">
                    <a:alpha val="43137"/>
                  </a:srgbClr>
                </a:outerShdw>
              </a:effectLst>
              <a:latin typeface="Arial" pitchFamily="34" charset="0"/>
              <a:cs typeface="Arial" pitchFamily="34" charset="0"/>
            </a:endParaRPr>
          </a:p>
          <a:p>
            <a:pPr algn="ctr"/>
            <a:r>
              <a:rPr lang="en-US" sz="2400" b="1" dirty="0">
                <a:solidFill>
                  <a:schemeClr val="accent4">
                    <a:lumMod val="75000"/>
                  </a:schemeClr>
                </a:solidFill>
                <a:effectLst>
                  <a:outerShdw blurRad="38100" dist="38100" dir="2700000" algn="tl">
                    <a:srgbClr val="000000">
                      <a:alpha val="43137"/>
                    </a:srgbClr>
                  </a:outerShdw>
                </a:effectLst>
                <a:latin typeface="Arial" pitchFamily="34" charset="0"/>
                <a:cs typeface="Arial" pitchFamily="34" charset="0"/>
              </a:rPr>
              <a:t>PRESENTA: Erika Santos Sánchez</a:t>
            </a:r>
          </a:p>
          <a:p>
            <a:pPr algn="ctr"/>
            <a:endParaRPr lang="en-US" sz="2000" b="1" dirty="0">
              <a:solidFill>
                <a:schemeClr val="accent4">
                  <a:lumMod val="75000"/>
                </a:schemeClr>
              </a:solidFill>
              <a:effectLst>
                <a:outerShdw blurRad="38100" dist="38100" dir="2700000" algn="tl">
                  <a:srgbClr val="000000">
                    <a:alpha val="43137"/>
                  </a:srgbClr>
                </a:outerShdw>
              </a:effectLst>
              <a:latin typeface="Arial Black" pitchFamily="34" charset="0"/>
              <a:cs typeface="Arial" pitchFamily="34" charset="0"/>
            </a:endParaRPr>
          </a:p>
          <a:p>
            <a:pPr algn="ctr"/>
            <a:endParaRPr lang="en-US" sz="2000" b="1" dirty="0">
              <a:solidFill>
                <a:schemeClr val="accent4">
                  <a:lumMod val="75000"/>
                </a:schemeClr>
              </a:solidFill>
              <a:effectLst>
                <a:outerShdw blurRad="38100" dist="38100" dir="2700000" algn="tl">
                  <a:srgbClr val="000000">
                    <a:alpha val="43137"/>
                  </a:srgbClr>
                </a:outerShdw>
              </a:effectLst>
              <a:latin typeface="Arial Black" pitchFamily="34" charset="0"/>
              <a:cs typeface="Arial" pitchFamily="34" charset="0"/>
            </a:endParaRPr>
          </a:p>
          <a:p>
            <a:pPr algn="ctr"/>
            <a:r>
              <a:rPr lang="en-US" sz="2000" b="1" dirty="0">
                <a:solidFill>
                  <a:schemeClr val="accent4">
                    <a:lumMod val="75000"/>
                  </a:schemeClr>
                </a:solidFill>
                <a:effectLst>
                  <a:outerShdw blurRad="38100" dist="38100" dir="2700000" algn="tl">
                    <a:srgbClr val="000000">
                      <a:alpha val="43137"/>
                    </a:srgbClr>
                  </a:outerShdw>
                </a:effectLst>
                <a:latin typeface="Arial Black" pitchFamily="34" charset="0"/>
                <a:cs typeface="Arial" pitchFamily="34" charset="0"/>
              </a:rPr>
              <a:t>TESIS</a:t>
            </a:r>
            <a:endParaRPr lang="es-MX" sz="2000" b="1" dirty="0">
              <a:solidFill>
                <a:schemeClr val="accent4">
                  <a:lumMod val="75000"/>
                </a:schemeClr>
              </a:solidFill>
              <a:effectLst>
                <a:outerShdw blurRad="38100" dist="38100" dir="2700000" algn="tl">
                  <a:srgbClr val="000000">
                    <a:alpha val="43137"/>
                  </a:srgbClr>
                </a:outerShdw>
              </a:effectLst>
            </a:endParaRPr>
          </a:p>
          <a:p>
            <a:pPr algn="ctr"/>
            <a:r>
              <a:rPr lang="es-MX" sz="2000" b="1" dirty="0">
                <a:solidFill>
                  <a:schemeClr val="accent4">
                    <a:lumMod val="75000"/>
                  </a:schemeClr>
                </a:solidFill>
                <a:effectLst>
                  <a:outerShdw blurRad="38100" dist="38100" dir="2700000" algn="tl">
                    <a:srgbClr val="000000">
                      <a:alpha val="43137"/>
                    </a:srgbClr>
                  </a:outerShdw>
                </a:effectLst>
              </a:rPr>
              <a:t>Nombre del tema: Inclusión Educativa de Protección Civil en Centro “EnSeñas”</a:t>
            </a:r>
          </a:p>
          <a:p>
            <a:pPr algn="ctr"/>
            <a:endParaRPr lang="en-US" sz="1800" b="1" dirty="0">
              <a:solidFill>
                <a:schemeClr val="accent4">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20" name="image4.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555" y="4557703"/>
            <a:ext cx="1784268" cy="1865514"/>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n 24"/>
          <p:cNvPicPr/>
          <p:nvPr/>
        </p:nvPicPr>
        <p:blipFill>
          <a:blip r:embed="rId3">
            <a:extLst>
              <a:ext uri="{28A0092B-C50C-407E-A947-70E740481C1C}">
                <a14:useLocalDpi xmlns:a14="http://schemas.microsoft.com/office/drawing/2010/main" val="0"/>
              </a:ext>
            </a:extLst>
          </a:blip>
          <a:srcRect/>
          <a:stretch>
            <a:fillRect/>
          </a:stretch>
        </p:blipFill>
        <p:spPr bwMode="auto">
          <a:xfrm>
            <a:off x="242759" y="456621"/>
            <a:ext cx="1752758" cy="1867485"/>
          </a:xfrm>
          <a:prstGeom prst="rect">
            <a:avLst/>
          </a:prstGeom>
          <a:noFill/>
        </p:spPr>
      </p:pic>
    </p:spTree>
    <p:extLst>
      <p:ext uri="{BB962C8B-B14F-4D97-AF65-F5344CB8AC3E}">
        <p14:creationId xmlns:p14="http://schemas.microsoft.com/office/powerpoint/2010/main" val="2410027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 Forma libre"/>
          <p:cNvSpPr/>
          <p:nvPr/>
        </p:nvSpPr>
        <p:spPr>
          <a:xfrm rot="5400000">
            <a:off x="3975151"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3" name="CuadroTexto 2"/>
          <p:cNvSpPr txBox="1"/>
          <p:nvPr/>
        </p:nvSpPr>
        <p:spPr>
          <a:xfrm>
            <a:off x="8776" y="2060848"/>
            <a:ext cx="6353981" cy="867930"/>
          </a:xfrm>
          <a:prstGeom prst="rect">
            <a:avLst/>
          </a:prstGeom>
          <a:noFill/>
        </p:spPr>
        <p:txBody>
          <a:bodyPr wrap="square" rtlCol="0">
            <a:spAutoFit/>
          </a:bodyPr>
          <a:lstStyle/>
          <a:p>
            <a:pPr algn="just">
              <a:lnSpc>
                <a:spcPct val="90000"/>
              </a:lnSpc>
            </a:pPr>
            <a:r>
              <a:rPr lang="es-MX" sz="2800" b="1" dirty="0">
                <a:latin typeface="Arial" panose="020B0604020202020204" pitchFamily="34" charset="0"/>
                <a:cs typeface="Arial" panose="020B0604020202020204" pitchFamily="34" charset="0"/>
              </a:rPr>
              <a:t>Variable</a:t>
            </a:r>
          </a:p>
          <a:p>
            <a:pPr algn="just">
              <a:lnSpc>
                <a:spcPct val="90000"/>
              </a:lnSpc>
            </a:pPr>
            <a:endParaRPr lang="es-MX" sz="2800" dirty="0">
              <a:latin typeface="Arial" panose="020B0604020202020204" pitchFamily="34" charset="0"/>
              <a:cs typeface="Arial" panose="020B0604020202020204" pitchFamily="34" charset="0"/>
            </a:endParaRPr>
          </a:p>
        </p:txBody>
      </p:sp>
      <p:sp>
        <p:nvSpPr>
          <p:cNvPr id="7" name="Title 13"/>
          <p:cNvSpPr txBox="1">
            <a:spLocks/>
          </p:cNvSpPr>
          <p:nvPr/>
        </p:nvSpPr>
        <p:spPr>
          <a:xfrm>
            <a:off x="8775"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pic>
        <p:nvPicPr>
          <p:cNvPr id="2" name="Imagen 1"/>
          <p:cNvPicPr>
            <a:picLocks noChangeAspect="1"/>
          </p:cNvPicPr>
          <p:nvPr/>
        </p:nvPicPr>
        <p:blipFill>
          <a:blip r:embed="rId2"/>
          <a:stretch>
            <a:fillRect/>
          </a:stretch>
        </p:blipFill>
        <p:spPr>
          <a:xfrm>
            <a:off x="1963549" y="3188044"/>
            <a:ext cx="5504934" cy="3669956"/>
          </a:xfrm>
          <a:prstGeom prst="rect">
            <a:avLst/>
          </a:prstGeom>
        </p:spPr>
      </p:pic>
      <p:sp>
        <p:nvSpPr>
          <p:cNvPr id="4" name="Rectángulo 3"/>
          <p:cNvSpPr/>
          <p:nvPr/>
        </p:nvSpPr>
        <p:spPr>
          <a:xfrm>
            <a:off x="420118" y="2653996"/>
            <a:ext cx="8312537" cy="769441"/>
          </a:xfrm>
          <a:prstGeom prst="rect">
            <a:avLst/>
          </a:prstGeom>
        </p:spPr>
        <p:txBody>
          <a:bodyPr wrap="square">
            <a:spAutoFit/>
          </a:bodyPr>
          <a:lstStyle/>
          <a:p>
            <a:pPr algn="just"/>
            <a:r>
              <a:rPr lang="es-ES" sz="2200" dirty="0">
                <a:latin typeface="Times New Roman" panose="02020603050405020304" pitchFamily="18" charset="0"/>
                <a:cs typeface="Times New Roman" panose="02020603050405020304" pitchFamily="18" charset="0"/>
              </a:rPr>
              <a:t>Conocer la situación educativa del estudiante en condición de discapacidad auditiva.</a:t>
            </a:r>
          </a:p>
        </p:txBody>
      </p:sp>
    </p:spTree>
    <p:extLst>
      <p:ext uri="{BB962C8B-B14F-4D97-AF65-F5344CB8AC3E}">
        <p14:creationId xmlns:p14="http://schemas.microsoft.com/office/powerpoint/2010/main" val="13096162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 Forma libre"/>
          <p:cNvSpPr/>
          <p:nvPr/>
        </p:nvSpPr>
        <p:spPr>
          <a:xfrm rot="5400000">
            <a:off x="3975151"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ítulo 1"/>
          <p:cNvSpPr txBox="1">
            <a:spLocks/>
          </p:cNvSpPr>
          <p:nvPr/>
        </p:nvSpPr>
        <p:spPr>
          <a:xfrm>
            <a:off x="192569" y="908720"/>
            <a:ext cx="8818925" cy="129563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Estado del arte como estudio del objeto</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(Marco teórico)</a:t>
            </a:r>
            <a:endParaRPr kumimoji="0" lang="es-MX" sz="24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endParaRPr>
          </a:p>
        </p:txBody>
      </p:sp>
      <p:sp>
        <p:nvSpPr>
          <p:cNvPr id="6" name="Title 13"/>
          <p:cNvSpPr txBox="1">
            <a:spLocks/>
          </p:cNvSpPr>
          <p:nvPr/>
        </p:nvSpPr>
        <p:spPr>
          <a:xfrm>
            <a:off x="8775"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50" normalizeH="0" baseline="0" noProof="0" dirty="0" err="1">
                <a:ln w="13500">
                  <a:solidFill>
                    <a:srgbClr val="5B9BD5">
                      <a:shade val="2500"/>
                      <a:alpha val="6500"/>
                    </a:srgbClr>
                  </a:solidFill>
                  <a:prstDash val="solid"/>
                </a:ln>
                <a:solidFill>
                  <a:srgbClr val="FFC000">
                    <a:lumMod val="75000"/>
                    <a:alpha val="95000"/>
                  </a:srgbClr>
                </a:solidFill>
                <a:effectLst>
                  <a:outerShdw blurRad="38100" dist="38100" dir="2700000" algn="tl">
                    <a:srgbClr val="000000">
                      <a:alpha val="43137"/>
                    </a:srgbClr>
                  </a:outerShdw>
                </a:effectLst>
                <a:uLnTx/>
                <a:uFillTx/>
                <a:latin typeface="Arial Black" pitchFamily="34" charset="0"/>
                <a:ea typeface="+mj-ea"/>
                <a:cs typeface="Arial" pitchFamily="34" charset="0"/>
              </a:rPr>
              <a:t>EXAMEN</a:t>
            </a:r>
            <a:r>
              <a:rPr kumimoji="0" lang="en-US" sz="2800" b="1" i="0" u="none" strike="noStrike" kern="1200" cap="none" spc="50" normalizeH="0" baseline="0" noProof="0" dirty="0">
                <a:ln w="13500">
                  <a:solidFill>
                    <a:srgbClr val="5B9BD5">
                      <a:shade val="2500"/>
                      <a:alpha val="6500"/>
                    </a:srgbClr>
                  </a:solidFill>
                  <a:prstDash val="solid"/>
                </a:ln>
                <a:solidFill>
                  <a:srgbClr val="FFC000">
                    <a:lumMod val="75000"/>
                    <a:alpha val="95000"/>
                  </a:srgbClr>
                </a:solidFill>
                <a:effectLst>
                  <a:outerShdw blurRad="38100" dist="38100" dir="2700000" algn="tl">
                    <a:srgbClr val="000000">
                      <a:alpha val="43137"/>
                    </a:srgbClr>
                  </a:outerShdw>
                </a:effectLst>
                <a:uLnTx/>
                <a:uFillTx/>
                <a:latin typeface="Arial Black" pitchFamily="34" charset="0"/>
                <a:ea typeface="+mj-ea"/>
                <a:cs typeface="Arial" pitchFamily="34" charset="0"/>
              </a:rPr>
              <a:t> DE </a:t>
            </a:r>
            <a:r>
              <a:rPr kumimoji="0" lang="en-US" sz="2800" b="1" i="0" u="none" strike="noStrike" kern="1200" cap="none" spc="50" normalizeH="0" baseline="0" noProof="0" dirty="0" err="1">
                <a:ln w="13500">
                  <a:solidFill>
                    <a:srgbClr val="5B9BD5">
                      <a:shade val="2500"/>
                      <a:alpha val="6500"/>
                    </a:srgbClr>
                  </a:solidFill>
                  <a:prstDash val="solid"/>
                </a:ln>
                <a:solidFill>
                  <a:srgbClr val="FFC000">
                    <a:lumMod val="75000"/>
                    <a:alpha val="95000"/>
                  </a:srgbClr>
                </a:solidFill>
                <a:effectLst>
                  <a:outerShdw blurRad="38100" dist="38100" dir="2700000" algn="tl">
                    <a:srgbClr val="000000">
                      <a:alpha val="43137"/>
                    </a:srgbClr>
                  </a:outerShdw>
                </a:effectLst>
                <a:uLnTx/>
                <a:uFillTx/>
                <a:latin typeface="Arial Black" pitchFamily="34" charset="0"/>
                <a:ea typeface="+mj-ea"/>
                <a:cs typeface="Arial" pitchFamily="34" charset="0"/>
              </a:rPr>
              <a:t>GRADO</a:t>
            </a:r>
            <a:endParaRPr kumimoji="0" lang="en-US" sz="2800" b="1" i="0" u="none" strike="noStrike" kern="1200" cap="none" spc="50" normalizeH="0" baseline="0" noProof="0" dirty="0">
              <a:ln w="13500">
                <a:solidFill>
                  <a:srgbClr val="5B9BD5">
                    <a:shade val="2500"/>
                    <a:alpha val="6500"/>
                  </a:srgbClr>
                </a:solidFill>
                <a:prstDash val="solid"/>
              </a:ln>
              <a:solidFill>
                <a:srgbClr val="FFC000">
                  <a:lumMod val="75000"/>
                  <a:alpha val="95000"/>
                </a:srgbClr>
              </a:solidFill>
              <a:effectLst>
                <a:outerShdw blurRad="38100" dist="38100" dir="2700000" algn="tl">
                  <a:srgbClr val="000000">
                    <a:alpha val="43137"/>
                  </a:srgbClr>
                </a:outerShdw>
              </a:effectLst>
              <a:uLnTx/>
              <a:uFillTx/>
              <a:latin typeface="Arial Black" pitchFamily="34" charset="0"/>
              <a:ea typeface="+mj-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50" normalizeH="0" baseline="0" noProof="0" dirty="0">
                <a:ln w="13500">
                  <a:solidFill>
                    <a:srgbClr val="5B9BD5">
                      <a:shade val="2500"/>
                      <a:alpha val="6500"/>
                    </a:srgbClr>
                  </a:solidFill>
                  <a:prstDash val="solid"/>
                </a:ln>
                <a:solidFill>
                  <a:srgbClr val="FFC000">
                    <a:lumMod val="75000"/>
                    <a:alpha val="95000"/>
                  </a:srgbClr>
                </a:solidFill>
                <a:effectLst>
                  <a:outerShdw blurRad="38100" dist="38100" dir="2700000" algn="tl">
                    <a:srgbClr val="000000">
                      <a:alpha val="43137"/>
                    </a:srgbClr>
                  </a:outerShdw>
                </a:effectLst>
                <a:uLnTx/>
                <a:uFillTx/>
                <a:latin typeface="Arial" pitchFamily="34" charset="0"/>
                <a:ea typeface="+mj-ea"/>
                <a:cs typeface="Arial" pitchFamily="34" charset="0"/>
              </a:rPr>
              <a:t>MAESTRÍA EN GESTIÓN INTEGRAL DE RIESGOS Y PROTECCIÓN CIVIL</a:t>
            </a:r>
          </a:p>
        </p:txBody>
      </p:sp>
      <p:sp>
        <p:nvSpPr>
          <p:cNvPr id="3" name="Rectángulo 2"/>
          <p:cNvSpPr/>
          <p:nvPr/>
        </p:nvSpPr>
        <p:spPr>
          <a:xfrm>
            <a:off x="192569" y="1988840"/>
            <a:ext cx="8818925" cy="498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7" name="Rectángulo 6">
            <a:extLst>
              <a:ext uri="{FF2B5EF4-FFF2-40B4-BE49-F238E27FC236}">
                <a16:creationId xmlns:a16="http://schemas.microsoft.com/office/drawing/2014/main" xmlns="" id="{3DEB2C53-84E0-49F8-B6B7-1B45C5F8226F}"/>
              </a:ext>
            </a:extLst>
          </p:cNvPr>
          <p:cNvSpPr/>
          <p:nvPr/>
        </p:nvSpPr>
        <p:spPr>
          <a:xfrm>
            <a:off x="522905" y="4149080"/>
            <a:ext cx="8208912" cy="1323439"/>
          </a:xfrm>
          <a:prstGeom prst="rect">
            <a:avLst/>
          </a:prstGeom>
        </p:spPr>
        <p:txBody>
          <a:bodyPr wrap="square">
            <a:spAutoFit/>
          </a:bodyPr>
          <a:lstStyle/>
          <a:p>
            <a:pPr algn="just"/>
            <a:r>
              <a:rPr lang="es-MX" sz="2000" dirty="0">
                <a:latin typeface="Times New Roman" panose="02020603050405020304" pitchFamily="18" charset="0"/>
                <a:cs typeface="Times New Roman" panose="02020603050405020304" pitchFamily="18" charset="0"/>
              </a:rPr>
              <a:t>El Marco de Acción de </a:t>
            </a:r>
            <a:r>
              <a:rPr lang="es-MX" sz="2000" dirty="0" err="1">
                <a:latin typeface="Times New Roman" panose="02020603050405020304" pitchFamily="18" charset="0"/>
                <a:cs typeface="Times New Roman" panose="02020603050405020304" pitchFamily="18" charset="0"/>
              </a:rPr>
              <a:t>Hyogo</a:t>
            </a:r>
            <a:r>
              <a:rPr lang="es-MX" sz="2000" dirty="0">
                <a:latin typeface="Times New Roman" panose="02020603050405020304" pitchFamily="18" charset="0"/>
                <a:cs typeface="Times New Roman" panose="02020603050405020304" pitchFamily="18" charset="0"/>
              </a:rPr>
              <a:t> 2005-2015, toma en cuenta a las personas con discapacidad dentro de las prioridades de acción, para reducir los factores de riesgos subyacentes, para fortalecer las redes sociales para “ayudar a los pobres, ancianos y discapacitados”.</a:t>
            </a:r>
          </a:p>
        </p:txBody>
      </p:sp>
      <p:sp>
        <p:nvSpPr>
          <p:cNvPr id="8" name="Rectángulo 7">
            <a:extLst>
              <a:ext uri="{FF2B5EF4-FFF2-40B4-BE49-F238E27FC236}">
                <a16:creationId xmlns:a16="http://schemas.microsoft.com/office/drawing/2014/main" xmlns="" id="{5B383648-0B06-406F-B3D0-20B28312F9D9}"/>
              </a:ext>
            </a:extLst>
          </p:cNvPr>
          <p:cNvSpPr/>
          <p:nvPr/>
        </p:nvSpPr>
        <p:spPr>
          <a:xfrm>
            <a:off x="539552" y="2690336"/>
            <a:ext cx="8208912" cy="1015663"/>
          </a:xfrm>
          <a:prstGeom prst="rect">
            <a:avLst/>
          </a:prstGeom>
        </p:spPr>
        <p:txBody>
          <a:bodyPr wrap="square">
            <a:spAutoFit/>
          </a:bodyPr>
          <a:lstStyle/>
          <a:p>
            <a:pPr algn="just"/>
            <a:r>
              <a:rPr lang="es-MX" sz="2000" dirty="0">
                <a:latin typeface="Times New Roman" panose="02020603050405020304" pitchFamily="18" charset="0"/>
                <a:cs typeface="Times New Roman" panose="02020603050405020304" pitchFamily="18" charset="0"/>
              </a:rPr>
              <a:t>Al ser una lengua de señas pareciera que se encuentran en una situación de mayor discriminación ante una sociedad que mayoritariamente es oral y auditiva. (Cruz-Aldrete &amp; Sanabria, 2006; Cruz Aldrete, 2008)</a:t>
            </a:r>
          </a:p>
        </p:txBody>
      </p:sp>
    </p:spTree>
    <p:extLst>
      <p:ext uri="{BB962C8B-B14F-4D97-AF65-F5344CB8AC3E}">
        <p14:creationId xmlns:p14="http://schemas.microsoft.com/office/powerpoint/2010/main" val="3092108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 Forma libre"/>
          <p:cNvSpPr/>
          <p:nvPr/>
        </p:nvSpPr>
        <p:spPr>
          <a:xfrm rot="5400000">
            <a:off x="3975151"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ítulo 1"/>
          <p:cNvSpPr txBox="1">
            <a:spLocks/>
          </p:cNvSpPr>
          <p:nvPr/>
        </p:nvSpPr>
        <p:spPr>
          <a:xfrm>
            <a:off x="217571" y="1384236"/>
            <a:ext cx="8818925" cy="492508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Marco referencial objeto de estudio</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MX" sz="2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Este trabajo tiene como referencia las siguientes leyes, reglamentos, normas en el marco legal y normativo estatal o federal y son:</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s-MX" sz="2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a:p>
            <a:pPr marL="342900" marR="0" lvl="2" indent="-342900" algn="just"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s-MX"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Ley de protección civil del estado de </a:t>
            </a:r>
            <a:r>
              <a:rPr lang="es-MX" sz="2000" dirty="0">
                <a:solidFill>
                  <a:prstClr val="black"/>
                </a:solidFill>
                <a:latin typeface="Times New Roman" panose="02020603050405020304" pitchFamily="18" charset="0"/>
                <a:cs typeface="Times New Roman" panose="02020603050405020304" pitchFamily="18" charset="0"/>
              </a:rPr>
              <a:t>Tabasco</a:t>
            </a:r>
            <a:r>
              <a:rPr kumimoji="0" lang="es-MX"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342900" lvl="2" indent="-342900" algn="just">
              <a:lnSpc>
                <a:spcPct val="150000"/>
              </a:lnSpc>
              <a:spcBef>
                <a:spcPct val="0"/>
              </a:spcBef>
              <a:buFont typeface="Arial" panose="020B0604020202020204" pitchFamily="34" charset="0"/>
              <a:buChar char="•"/>
            </a:pPr>
            <a:r>
              <a:rPr kumimoji="0" lang="es-MX"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Reglamento </a:t>
            </a:r>
            <a:r>
              <a:rPr lang="es-MX" sz="2000" dirty="0">
                <a:solidFill>
                  <a:prstClr val="black"/>
                </a:solidFill>
                <a:latin typeface="Times New Roman" panose="02020603050405020304" pitchFamily="18" charset="0"/>
                <a:cs typeface="Times New Roman" panose="02020603050405020304" pitchFamily="18" charset="0"/>
              </a:rPr>
              <a:t>de Ley de protección civil del estado de Tabasco.</a:t>
            </a:r>
            <a:endParaRPr kumimoji="0" lang="es-MX"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2" indent="-342900" algn="just"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s-MX"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Ley General de Protección Civil.</a:t>
            </a:r>
          </a:p>
          <a:p>
            <a:pPr marL="342900" lvl="2" indent="-342900" algn="just">
              <a:lnSpc>
                <a:spcPct val="150000"/>
              </a:lnSpc>
              <a:spcBef>
                <a:spcPct val="0"/>
              </a:spcBef>
              <a:buFont typeface="Arial" panose="020B0604020202020204" pitchFamily="34" charset="0"/>
              <a:buChar char="•"/>
            </a:pPr>
            <a:r>
              <a:rPr lang="es-MX" sz="2000" dirty="0">
                <a:solidFill>
                  <a:prstClr val="black"/>
                </a:solidFill>
                <a:latin typeface="Times New Roman" panose="02020603050405020304" pitchFamily="18" charset="0"/>
                <a:cs typeface="Times New Roman" panose="02020603050405020304" pitchFamily="18" charset="0"/>
              </a:rPr>
              <a:t>Ley General para la Inclusión de las Personas con Discapacidad; México DOF 30 mayo 2011.</a:t>
            </a:r>
          </a:p>
          <a:p>
            <a:pPr marL="0" marR="0" lvl="2" indent="0" algn="just" defTabSz="914400" rtl="0" eaLnBrk="1" fontAlgn="auto" latinLnBrk="0" hangingPunct="1">
              <a:lnSpc>
                <a:spcPct val="100000"/>
              </a:lnSpc>
              <a:spcBef>
                <a:spcPct val="0"/>
              </a:spcBef>
              <a:spcAft>
                <a:spcPts val="0"/>
              </a:spcAft>
              <a:buClrTx/>
              <a:buSzTx/>
              <a:buFontTx/>
              <a:buNone/>
              <a:tabLst/>
              <a:defRPr/>
            </a:pPr>
            <a:endParaRPr kumimoji="0" lang="es-MX" sz="1800" b="1" i="0" u="none" strike="noStrike" kern="1200" cap="none" spc="0" normalizeH="0" baseline="0" noProof="0" dirty="0">
              <a:ln>
                <a:noFill/>
              </a:ln>
              <a:solidFill>
                <a:prstClr val="black"/>
              </a:solidFill>
              <a:effectLst/>
              <a:uLnTx/>
              <a:uFillTx/>
              <a:latin typeface="Calibri"/>
              <a:ea typeface="+mn-ea"/>
              <a:cs typeface="+mn-cs"/>
            </a:endParaRPr>
          </a:p>
          <a:p>
            <a:pPr marL="342900" marR="0" lvl="2" indent="-342900" algn="just"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sz="1800" b="1" i="0" u="none" strike="noStrike" kern="1200" cap="none" spc="0" normalizeH="0" baseline="0" noProof="0" dirty="0">
              <a:ln>
                <a:noFill/>
              </a:ln>
              <a:solidFill>
                <a:prstClr val="black"/>
              </a:solidFill>
              <a:effectLst/>
              <a:uLnTx/>
              <a:uFillTx/>
              <a:latin typeface="Calibri"/>
              <a:ea typeface="+mn-ea"/>
              <a:cs typeface="+mn-cs"/>
            </a:endParaRPr>
          </a:p>
          <a:p>
            <a:pPr marL="342900" marR="0" lvl="2" indent="-342900" algn="just"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sz="18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sz="2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MX" sz="2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6" name="Title 13"/>
          <p:cNvSpPr txBox="1">
            <a:spLocks/>
          </p:cNvSpPr>
          <p:nvPr/>
        </p:nvSpPr>
        <p:spPr>
          <a:xfrm>
            <a:off x="8775"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50" normalizeH="0" baseline="0" noProof="0" dirty="0" err="1">
                <a:ln w="13500">
                  <a:solidFill>
                    <a:srgbClr val="5B9BD5">
                      <a:shade val="2500"/>
                      <a:alpha val="6500"/>
                    </a:srgbClr>
                  </a:solidFill>
                  <a:prstDash val="solid"/>
                </a:ln>
                <a:solidFill>
                  <a:srgbClr val="FFC000">
                    <a:lumMod val="75000"/>
                    <a:alpha val="95000"/>
                  </a:srgbClr>
                </a:solidFill>
                <a:effectLst>
                  <a:outerShdw blurRad="38100" dist="38100" dir="2700000" algn="tl">
                    <a:srgbClr val="000000">
                      <a:alpha val="43137"/>
                    </a:srgbClr>
                  </a:outerShdw>
                </a:effectLst>
                <a:uLnTx/>
                <a:uFillTx/>
                <a:latin typeface="Arial Black" pitchFamily="34" charset="0"/>
                <a:ea typeface="+mj-ea"/>
                <a:cs typeface="Arial" pitchFamily="34" charset="0"/>
              </a:rPr>
              <a:t>EXAMEN</a:t>
            </a:r>
            <a:r>
              <a:rPr kumimoji="0" lang="en-US" sz="2800" b="1" i="0" u="none" strike="noStrike" kern="1200" cap="none" spc="50" normalizeH="0" baseline="0" noProof="0" dirty="0">
                <a:ln w="13500">
                  <a:solidFill>
                    <a:srgbClr val="5B9BD5">
                      <a:shade val="2500"/>
                      <a:alpha val="6500"/>
                    </a:srgbClr>
                  </a:solidFill>
                  <a:prstDash val="solid"/>
                </a:ln>
                <a:solidFill>
                  <a:srgbClr val="FFC000">
                    <a:lumMod val="75000"/>
                    <a:alpha val="95000"/>
                  </a:srgbClr>
                </a:solidFill>
                <a:effectLst>
                  <a:outerShdw blurRad="38100" dist="38100" dir="2700000" algn="tl">
                    <a:srgbClr val="000000">
                      <a:alpha val="43137"/>
                    </a:srgbClr>
                  </a:outerShdw>
                </a:effectLst>
                <a:uLnTx/>
                <a:uFillTx/>
                <a:latin typeface="Arial Black" pitchFamily="34" charset="0"/>
                <a:ea typeface="+mj-ea"/>
                <a:cs typeface="Arial" pitchFamily="34" charset="0"/>
              </a:rPr>
              <a:t> DE </a:t>
            </a:r>
            <a:r>
              <a:rPr kumimoji="0" lang="en-US" sz="2800" b="1" i="0" u="none" strike="noStrike" kern="1200" cap="none" spc="50" normalizeH="0" baseline="0" noProof="0" dirty="0" err="1">
                <a:ln w="13500">
                  <a:solidFill>
                    <a:srgbClr val="5B9BD5">
                      <a:shade val="2500"/>
                      <a:alpha val="6500"/>
                    </a:srgbClr>
                  </a:solidFill>
                  <a:prstDash val="solid"/>
                </a:ln>
                <a:solidFill>
                  <a:srgbClr val="FFC000">
                    <a:lumMod val="75000"/>
                    <a:alpha val="95000"/>
                  </a:srgbClr>
                </a:solidFill>
                <a:effectLst>
                  <a:outerShdw blurRad="38100" dist="38100" dir="2700000" algn="tl">
                    <a:srgbClr val="000000">
                      <a:alpha val="43137"/>
                    </a:srgbClr>
                  </a:outerShdw>
                </a:effectLst>
                <a:uLnTx/>
                <a:uFillTx/>
                <a:latin typeface="Arial Black" pitchFamily="34" charset="0"/>
                <a:ea typeface="+mj-ea"/>
                <a:cs typeface="Arial" pitchFamily="34" charset="0"/>
              </a:rPr>
              <a:t>GRADO</a:t>
            </a:r>
            <a:endParaRPr kumimoji="0" lang="en-US" sz="2800" b="1" i="0" u="none" strike="noStrike" kern="1200" cap="none" spc="50" normalizeH="0" baseline="0" noProof="0" dirty="0">
              <a:ln w="13500">
                <a:solidFill>
                  <a:srgbClr val="5B9BD5">
                    <a:shade val="2500"/>
                    <a:alpha val="6500"/>
                  </a:srgbClr>
                </a:solidFill>
                <a:prstDash val="solid"/>
              </a:ln>
              <a:solidFill>
                <a:srgbClr val="FFC000">
                  <a:lumMod val="75000"/>
                  <a:alpha val="95000"/>
                </a:srgbClr>
              </a:solidFill>
              <a:effectLst>
                <a:outerShdw blurRad="38100" dist="38100" dir="2700000" algn="tl">
                  <a:srgbClr val="000000">
                    <a:alpha val="43137"/>
                  </a:srgbClr>
                </a:outerShdw>
              </a:effectLst>
              <a:uLnTx/>
              <a:uFillTx/>
              <a:latin typeface="Arial Black" pitchFamily="34" charset="0"/>
              <a:ea typeface="+mj-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50" normalizeH="0" baseline="0" noProof="0" dirty="0">
                <a:ln w="13500">
                  <a:solidFill>
                    <a:srgbClr val="5B9BD5">
                      <a:shade val="2500"/>
                      <a:alpha val="6500"/>
                    </a:srgbClr>
                  </a:solidFill>
                  <a:prstDash val="solid"/>
                </a:ln>
                <a:solidFill>
                  <a:srgbClr val="FFC000">
                    <a:lumMod val="75000"/>
                    <a:alpha val="95000"/>
                  </a:srgbClr>
                </a:solidFill>
                <a:effectLst>
                  <a:outerShdw blurRad="38100" dist="38100" dir="2700000" algn="tl">
                    <a:srgbClr val="000000">
                      <a:alpha val="43137"/>
                    </a:srgbClr>
                  </a:outerShdw>
                </a:effectLst>
                <a:uLnTx/>
                <a:uFillTx/>
                <a:latin typeface="Arial" pitchFamily="34" charset="0"/>
                <a:ea typeface="+mj-ea"/>
                <a:cs typeface="Arial" pitchFamily="34" charset="0"/>
              </a:rPr>
              <a:t>MAESTRÍA EN GESTIÓN INTEGRAL DE RIESGOS Y PROTECCIÓN CIVIL</a:t>
            </a:r>
          </a:p>
        </p:txBody>
      </p:sp>
    </p:spTree>
    <p:extLst>
      <p:ext uri="{BB962C8B-B14F-4D97-AF65-F5344CB8AC3E}">
        <p14:creationId xmlns:p14="http://schemas.microsoft.com/office/powerpoint/2010/main" val="24081444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 Forma libre"/>
          <p:cNvSpPr/>
          <p:nvPr/>
        </p:nvSpPr>
        <p:spPr>
          <a:xfrm rot="5400000">
            <a:off x="3975151"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4" name="Título 1"/>
          <p:cNvSpPr txBox="1">
            <a:spLocks/>
          </p:cNvSpPr>
          <p:nvPr/>
        </p:nvSpPr>
        <p:spPr>
          <a:xfrm>
            <a:off x="217572" y="1101080"/>
            <a:ext cx="8458884" cy="9597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b="1" dirty="0">
                <a:latin typeface="Arial" panose="020B0604020202020204" pitchFamily="34" charset="0"/>
                <a:cs typeface="Arial" panose="020B0604020202020204" pitchFamily="34" charset="0"/>
              </a:rPr>
              <a:t>Metodología de la Investigación: Paradigma epistémico, perspectiva de investigación, técnicas e instrumentos</a:t>
            </a:r>
          </a:p>
        </p:txBody>
      </p:sp>
      <p:sp>
        <p:nvSpPr>
          <p:cNvPr id="7" name="Title 13"/>
          <p:cNvSpPr txBox="1">
            <a:spLocks/>
          </p:cNvSpPr>
          <p:nvPr/>
        </p:nvSpPr>
        <p:spPr>
          <a:xfrm>
            <a:off x="8775"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pic>
        <p:nvPicPr>
          <p:cNvPr id="2" name="Imagen 1"/>
          <p:cNvPicPr>
            <a:picLocks noChangeAspect="1"/>
          </p:cNvPicPr>
          <p:nvPr/>
        </p:nvPicPr>
        <p:blipFill>
          <a:blip r:embed="rId2"/>
          <a:stretch>
            <a:fillRect/>
          </a:stretch>
        </p:blipFill>
        <p:spPr>
          <a:xfrm>
            <a:off x="1763688" y="2303554"/>
            <a:ext cx="5251641" cy="4353009"/>
          </a:xfrm>
          <a:prstGeom prst="rect">
            <a:avLst/>
          </a:prstGeom>
        </p:spPr>
      </p:pic>
    </p:spTree>
    <p:extLst>
      <p:ext uri="{BB962C8B-B14F-4D97-AF65-F5344CB8AC3E}">
        <p14:creationId xmlns:p14="http://schemas.microsoft.com/office/powerpoint/2010/main" val="35166554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 Forma libre"/>
          <p:cNvSpPr/>
          <p:nvPr/>
        </p:nvSpPr>
        <p:spPr>
          <a:xfrm rot="5400000">
            <a:off x="3975151"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4" name="Título 1"/>
          <p:cNvSpPr txBox="1">
            <a:spLocks/>
          </p:cNvSpPr>
          <p:nvPr/>
        </p:nvSpPr>
        <p:spPr>
          <a:xfrm>
            <a:off x="1068995" y="1101080"/>
            <a:ext cx="5663246" cy="59972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b="1" dirty="0">
                <a:latin typeface="Arial" panose="020B0604020202020204" pitchFamily="34" charset="0"/>
                <a:cs typeface="Arial" panose="020B0604020202020204" pitchFamily="34" charset="0"/>
              </a:rPr>
              <a:t>Intervención Metodológica aplicada</a:t>
            </a:r>
          </a:p>
        </p:txBody>
      </p:sp>
      <p:sp>
        <p:nvSpPr>
          <p:cNvPr id="7" name="Title 13"/>
          <p:cNvSpPr txBox="1">
            <a:spLocks/>
          </p:cNvSpPr>
          <p:nvPr/>
        </p:nvSpPr>
        <p:spPr>
          <a:xfrm>
            <a:off x="8775"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2" name="Rectángulo 1"/>
          <p:cNvSpPr/>
          <p:nvPr/>
        </p:nvSpPr>
        <p:spPr>
          <a:xfrm>
            <a:off x="539552" y="1997839"/>
            <a:ext cx="8064896" cy="2120068"/>
          </a:xfrm>
          <a:prstGeom prst="rect">
            <a:avLst/>
          </a:prstGeom>
        </p:spPr>
        <p:txBody>
          <a:bodyPr wrap="square">
            <a:spAutoFit/>
          </a:bodyPr>
          <a:lstStyle/>
          <a:p>
            <a:pPr algn="just">
              <a:lnSpc>
                <a:spcPct val="150000"/>
              </a:lnSpc>
            </a:pPr>
            <a:r>
              <a:rPr lang="es-ES" dirty="0">
                <a:latin typeface="Times New Roman" panose="02020603050405020304" pitchFamily="18" charset="0"/>
                <a:cs typeface="Times New Roman" panose="02020603050405020304" pitchFamily="18" charset="0"/>
              </a:rPr>
              <a:t>Como método de investigación analítica, la observación participante depende del registro de notas de campo, completas, precisas y detalladas.14 Es necesario que se tome nota después de cada observación y también después de contactos establecidos con los profesores. Las no-tas de campo pueden incluir descripciones de personas, acontecimientos y conversaciones, tanto como las acciones, y sentimientos.</a:t>
            </a:r>
            <a:endParaRPr lang="en-US" dirty="0">
              <a:latin typeface="Times New Roman" panose="02020603050405020304" pitchFamily="18" charset="0"/>
              <a:cs typeface="Times New Roman" panose="02020603050405020304" pitchFamily="18" charset="0"/>
            </a:endParaRPr>
          </a:p>
        </p:txBody>
      </p:sp>
      <p:sp>
        <p:nvSpPr>
          <p:cNvPr id="3" name="Rectángulo 2"/>
          <p:cNvSpPr/>
          <p:nvPr/>
        </p:nvSpPr>
        <p:spPr>
          <a:xfrm>
            <a:off x="5621925" y="5680394"/>
            <a:ext cx="3522075" cy="1200329"/>
          </a:xfrm>
          <a:prstGeom prst="rect">
            <a:avLst/>
          </a:prstGeom>
        </p:spPr>
        <p:txBody>
          <a:bodyPr wrap="square">
            <a:spAutoFit/>
          </a:bodyPr>
          <a:lstStyle/>
          <a:p>
            <a:pPr marL="285750" indent="-285750" algn="just">
              <a:buFont typeface="Wingdings" panose="05000000000000000000" pitchFamily="2" charset="2"/>
              <a:buChar char="§"/>
            </a:pPr>
            <a:r>
              <a:rPr lang="en-US" dirty="0" err="1">
                <a:latin typeface="Times New Roman" panose="02020603050405020304" pitchFamily="18" charset="0"/>
                <a:cs typeface="Times New Roman" panose="02020603050405020304" pitchFamily="18" charset="0"/>
              </a:rPr>
              <a:t>Preguntas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semiestructurada</a:t>
            </a:r>
            <a:r>
              <a:rPr lang="en-US" dirty="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
            </a:pPr>
            <a:r>
              <a:rPr lang="es-ES" dirty="0">
                <a:latin typeface="Times New Roman" panose="02020603050405020304" pitchFamily="18" charset="0"/>
                <a:cs typeface="Times New Roman" panose="02020603050405020304" pitchFamily="18" charset="0"/>
              </a:rPr>
              <a:t>Guion con los temas a tratar.</a:t>
            </a:r>
          </a:p>
          <a:p>
            <a:pPr marL="285750" indent="-285750" algn="just">
              <a:buFont typeface="Wingdings" panose="05000000000000000000" pitchFamily="2" charset="2"/>
              <a:buChar char="§"/>
            </a:pPr>
            <a:r>
              <a:rPr lang="en-US" dirty="0" err="1">
                <a:latin typeface="Times New Roman" panose="02020603050405020304" pitchFamily="18" charset="0"/>
                <a:cs typeface="Times New Roman" panose="02020603050405020304" pitchFamily="18" charset="0"/>
              </a:rPr>
              <a:t>Análisis</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los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datos</a:t>
            </a:r>
            <a:r>
              <a:rPr lang="en-US" dirty="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 </a:t>
            </a:r>
          </a:p>
        </p:txBody>
      </p:sp>
      <p:sp>
        <p:nvSpPr>
          <p:cNvPr id="6" name="Rectángulo 5"/>
          <p:cNvSpPr/>
          <p:nvPr/>
        </p:nvSpPr>
        <p:spPr>
          <a:xfrm>
            <a:off x="683568" y="4457326"/>
            <a:ext cx="8064895" cy="1338828"/>
          </a:xfrm>
          <a:prstGeom prst="rect">
            <a:avLst/>
          </a:prstGeom>
        </p:spPr>
        <p:txBody>
          <a:bodyPr wrap="square">
            <a:spAutoFit/>
          </a:bodyPr>
          <a:lstStyle/>
          <a:p>
            <a:pPr algn="just">
              <a:lnSpc>
                <a:spcPct val="150000"/>
              </a:lnSpc>
            </a:pPr>
            <a:r>
              <a:rPr lang="es-ES" dirty="0">
                <a:latin typeface="Times New Roman" panose="02020603050405020304" pitchFamily="18" charset="0"/>
                <a:cs typeface="Times New Roman" panose="02020603050405020304" pitchFamily="18" charset="0"/>
              </a:rPr>
              <a:t>En la entrevista cualitativa el objetivo es acceder a la perspectiva del sujeto estudiado</a:t>
            </a:r>
            <a:r>
              <a:rPr lang="es-ES">
                <a:latin typeface="Times New Roman" panose="02020603050405020304" pitchFamily="18" charset="0"/>
                <a:cs typeface="Times New Roman" panose="02020603050405020304" pitchFamily="18" charset="0"/>
              </a:rPr>
              <a:t>: comprender </a:t>
            </a:r>
            <a:r>
              <a:rPr lang="es-ES" dirty="0">
                <a:latin typeface="Times New Roman" panose="02020603050405020304" pitchFamily="18" charset="0"/>
                <a:cs typeface="Times New Roman" panose="02020603050405020304" pitchFamily="18" charset="0"/>
              </a:rPr>
              <a:t>sus categorías mentales, sus interpretaciones, sus percepciones y sus sentimientos, así como los motivos de sus actos</a:t>
            </a:r>
            <a:r>
              <a:rPr lang="es-ES" dirty="0"/>
              <a:t>. </a:t>
            </a:r>
            <a:endParaRPr lang="en-US" dirty="0"/>
          </a:p>
        </p:txBody>
      </p:sp>
    </p:spTree>
    <p:extLst>
      <p:ext uri="{BB962C8B-B14F-4D97-AF65-F5344CB8AC3E}">
        <p14:creationId xmlns:p14="http://schemas.microsoft.com/office/powerpoint/2010/main" val="15317056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10 Forma libre"/>
          <p:cNvSpPr/>
          <p:nvPr/>
        </p:nvSpPr>
        <p:spPr>
          <a:xfrm rot="16200000">
            <a:off x="4373901" y="1934917"/>
            <a:ext cx="2721501" cy="6762280"/>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16" name="10 Forma libre"/>
          <p:cNvSpPr/>
          <p:nvPr/>
        </p:nvSpPr>
        <p:spPr>
          <a:xfrm rot="5400000">
            <a:off x="4695041" y="-1792093"/>
            <a:ext cx="2721501" cy="6151491"/>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dirty="0">
              <a:solidFill>
                <a:schemeClr val="lt1"/>
              </a:solidFill>
              <a:effectLst>
                <a:outerShdw blurRad="38100" dist="38100" dir="2700000" algn="tl">
                  <a:srgbClr val="000000">
                    <a:alpha val="43137"/>
                  </a:srgbClr>
                </a:outerShdw>
              </a:effectLst>
            </a:endParaRPr>
          </a:p>
        </p:txBody>
      </p:sp>
      <p:sp>
        <p:nvSpPr>
          <p:cNvPr id="14" name="10 Forma libre"/>
          <p:cNvSpPr/>
          <p:nvPr/>
        </p:nvSpPr>
        <p:spPr>
          <a:xfrm>
            <a:off x="-90133" y="-60247"/>
            <a:ext cx="3054434" cy="6896100"/>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9" name="Rectangle 4"/>
          <p:cNvSpPr>
            <a:spLocks noChangeArrowheads="1"/>
          </p:cNvSpPr>
          <p:nvPr/>
        </p:nvSpPr>
        <p:spPr bwMode="auto">
          <a:xfrm>
            <a:off x="2364695" y="22269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0708" tIns="46023" rIns="363423" bIns="0" numCol="1" anchor="ctr" anchorCtr="0" compatLnSpc="1">
            <a:prstTxWarp prst="textNoShape">
              <a:avLst/>
            </a:prstTxWarp>
            <a:spAutoFit/>
          </a:bodyPr>
          <a:lstStyle/>
          <a:p>
            <a:endParaRPr lang="es-MX"/>
          </a:p>
        </p:txBody>
      </p:sp>
      <p:sp>
        <p:nvSpPr>
          <p:cNvPr id="11"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rPr>
              <a:t/>
            </a:r>
            <a:br>
              <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s-ES" sz="1800" b="0" i="0" u="none" strike="noStrike" cap="none" normalizeH="0" baseline="0">
              <a:ln>
                <a:noFill/>
              </a:ln>
              <a:solidFill>
                <a:schemeClr val="tx1"/>
              </a:solidFill>
              <a:effectLst/>
              <a:latin typeface="Arial" panose="020B0604020202020204" pitchFamily="34" charset="0"/>
            </a:endParaRPr>
          </a:p>
        </p:txBody>
      </p:sp>
      <p:sp>
        <p:nvSpPr>
          <p:cNvPr id="12"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3" name="Rectangle 11"/>
          <p:cNvSpPr>
            <a:spLocks noChangeArrowheads="1"/>
          </p:cNvSpPr>
          <p:nvPr/>
        </p:nvSpPr>
        <p:spPr bwMode="auto">
          <a:xfrm>
            <a:off x="0" y="1333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anose="020B0604020202020204" pitchFamily="34" charset="0"/>
            </a:endParaRPr>
          </a:p>
        </p:txBody>
      </p:sp>
      <p:sp>
        <p:nvSpPr>
          <p:cNvPr id="20" name="19 Forma libre"/>
          <p:cNvSpPr/>
          <p:nvPr/>
        </p:nvSpPr>
        <p:spPr>
          <a:xfrm>
            <a:off x="3032845" y="0"/>
            <a:ext cx="6111155" cy="1054476"/>
          </a:xfrm>
          <a:custGeom>
            <a:avLst/>
            <a:gdLst>
              <a:gd name="connsiteX0" fmla="*/ 0 w 1764631"/>
              <a:gd name="connsiteY0" fmla="*/ 465221 h 465221"/>
              <a:gd name="connsiteX1" fmla="*/ 0 w 1764631"/>
              <a:gd name="connsiteY1" fmla="*/ 0 h 465221"/>
              <a:gd name="connsiteX2" fmla="*/ 1764631 w 1764631"/>
              <a:gd name="connsiteY2" fmla="*/ 0 h 465221"/>
              <a:gd name="connsiteX3" fmla="*/ 1299410 w 1764631"/>
              <a:gd name="connsiteY3" fmla="*/ 465221 h 465221"/>
              <a:gd name="connsiteX4" fmla="*/ 0 w 1764631"/>
              <a:gd name="connsiteY4" fmla="*/ 465221 h 465221"/>
              <a:gd name="connsiteX0" fmla="*/ 0 w 2647225"/>
              <a:gd name="connsiteY0" fmla="*/ 473172 h 473172"/>
              <a:gd name="connsiteX1" fmla="*/ 0 w 2647225"/>
              <a:gd name="connsiteY1" fmla="*/ 7951 h 473172"/>
              <a:gd name="connsiteX2" fmla="*/ 2647225 w 2647225"/>
              <a:gd name="connsiteY2" fmla="*/ 0 h 473172"/>
              <a:gd name="connsiteX3" fmla="*/ 1299410 w 2647225"/>
              <a:gd name="connsiteY3" fmla="*/ 473172 h 473172"/>
              <a:gd name="connsiteX4" fmla="*/ 0 w 2647225"/>
              <a:gd name="connsiteY4" fmla="*/ 473172 h 473172"/>
              <a:gd name="connsiteX0" fmla="*/ 0 w 2647225"/>
              <a:gd name="connsiteY0" fmla="*/ 473172 h 504977"/>
              <a:gd name="connsiteX1" fmla="*/ 0 w 2647225"/>
              <a:gd name="connsiteY1" fmla="*/ 7951 h 504977"/>
              <a:gd name="connsiteX2" fmla="*/ 2647225 w 2647225"/>
              <a:gd name="connsiteY2" fmla="*/ 0 h 504977"/>
              <a:gd name="connsiteX3" fmla="*/ 2197908 w 2647225"/>
              <a:gd name="connsiteY3" fmla="*/ 504977 h 504977"/>
              <a:gd name="connsiteX4" fmla="*/ 0 w 2647225"/>
              <a:gd name="connsiteY4" fmla="*/ 473172 h 504977"/>
              <a:gd name="connsiteX0" fmla="*/ 0 w 2702884"/>
              <a:gd name="connsiteY0" fmla="*/ 473172 h 504977"/>
              <a:gd name="connsiteX1" fmla="*/ 0 w 2702884"/>
              <a:gd name="connsiteY1" fmla="*/ 7951 h 504977"/>
              <a:gd name="connsiteX2" fmla="*/ 2702884 w 2702884"/>
              <a:gd name="connsiteY2" fmla="*/ 0 h 504977"/>
              <a:gd name="connsiteX3" fmla="*/ 2197908 w 2702884"/>
              <a:gd name="connsiteY3" fmla="*/ 504977 h 504977"/>
              <a:gd name="connsiteX4" fmla="*/ 0 w 2702884"/>
              <a:gd name="connsiteY4" fmla="*/ 473172 h 504977"/>
              <a:gd name="connsiteX0" fmla="*/ 17470 w 2702884"/>
              <a:gd name="connsiteY0" fmla="*/ 320093 h 504977"/>
              <a:gd name="connsiteX1" fmla="*/ 0 w 2702884"/>
              <a:gd name="connsiteY1" fmla="*/ 7951 h 504977"/>
              <a:gd name="connsiteX2" fmla="*/ 2702884 w 2702884"/>
              <a:gd name="connsiteY2" fmla="*/ 0 h 504977"/>
              <a:gd name="connsiteX3" fmla="*/ 2197908 w 2702884"/>
              <a:gd name="connsiteY3" fmla="*/ 504977 h 504977"/>
              <a:gd name="connsiteX4" fmla="*/ 17470 w 2702884"/>
              <a:gd name="connsiteY4" fmla="*/ 320093 h 504977"/>
              <a:gd name="connsiteX0" fmla="*/ 0 w 2702884"/>
              <a:gd name="connsiteY0" fmla="*/ 425791 h 504977"/>
              <a:gd name="connsiteX1" fmla="*/ 0 w 2702884"/>
              <a:gd name="connsiteY1" fmla="*/ 7951 h 504977"/>
              <a:gd name="connsiteX2" fmla="*/ 2702884 w 2702884"/>
              <a:gd name="connsiteY2" fmla="*/ 0 h 504977"/>
              <a:gd name="connsiteX3" fmla="*/ 2197908 w 2702884"/>
              <a:gd name="connsiteY3" fmla="*/ 504977 h 504977"/>
              <a:gd name="connsiteX4" fmla="*/ 0 w 2702884"/>
              <a:gd name="connsiteY4" fmla="*/ 425791 h 504977"/>
              <a:gd name="connsiteX0" fmla="*/ 0 w 2702884"/>
              <a:gd name="connsiteY0" fmla="*/ 425791 h 435727"/>
              <a:gd name="connsiteX1" fmla="*/ 0 w 2702884"/>
              <a:gd name="connsiteY1" fmla="*/ 7951 h 435727"/>
              <a:gd name="connsiteX2" fmla="*/ 2702884 w 2702884"/>
              <a:gd name="connsiteY2" fmla="*/ 0 h 435727"/>
              <a:gd name="connsiteX3" fmla="*/ 2432004 w 2702884"/>
              <a:gd name="connsiteY3" fmla="*/ 435727 h 435727"/>
              <a:gd name="connsiteX4" fmla="*/ 0 w 2702884"/>
              <a:gd name="connsiteY4" fmla="*/ 425791 h 435727"/>
              <a:gd name="connsiteX0" fmla="*/ 0 w 2702884"/>
              <a:gd name="connsiteY0" fmla="*/ 425791 h 425791"/>
              <a:gd name="connsiteX1" fmla="*/ 0 w 2702884"/>
              <a:gd name="connsiteY1" fmla="*/ 7951 h 425791"/>
              <a:gd name="connsiteX2" fmla="*/ 2702884 w 2702884"/>
              <a:gd name="connsiteY2" fmla="*/ 0 h 425791"/>
              <a:gd name="connsiteX3" fmla="*/ 2438992 w 2702884"/>
              <a:gd name="connsiteY3" fmla="*/ 424793 h 425791"/>
              <a:gd name="connsiteX4" fmla="*/ 0 w 2702884"/>
              <a:gd name="connsiteY4" fmla="*/ 425791 h 425791"/>
              <a:gd name="connsiteX0" fmla="*/ 6988 w 2709872"/>
              <a:gd name="connsiteY0" fmla="*/ 425791 h 425791"/>
              <a:gd name="connsiteX1" fmla="*/ 0 w 2709872"/>
              <a:gd name="connsiteY1" fmla="*/ 66267 h 425791"/>
              <a:gd name="connsiteX2" fmla="*/ 2709872 w 2709872"/>
              <a:gd name="connsiteY2" fmla="*/ 0 h 425791"/>
              <a:gd name="connsiteX3" fmla="*/ 2445980 w 2709872"/>
              <a:gd name="connsiteY3" fmla="*/ 424793 h 425791"/>
              <a:gd name="connsiteX4" fmla="*/ 6988 w 2709872"/>
              <a:gd name="connsiteY4" fmla="*/ 425791 h 425791"/>
              <a:gd name="connsiteX0" fmla="*/ 10482 w 2713366"/>
              <a:gd name="connsiteY0" fmla="*/ 425791 h 425791"/>
              <a:gd name="connsiteX1" fmla="*/ 0 w 2713366"/>
              <a:gd name="connsiteY1" fmla="*/ 4306 h 425791"/>
              <a:gd name="connsiteX2" fmla="*/ 2713366 w 2713366"/>
              <a:gd name="connsiteY2" fmla="*/ 0 h 425791"/>
              <a:gd name="connsiteX3" fmla="*/ 2449474 w 2713366"/>
              <a:gd name="connsiteY3" fmla="*/ 424793 h 425791"/>
              <a:gd name="connsiteX4" fmla="*/ 10482 w 2713366"/>
              <a:gd name="connsiteY4" fmla="*/ 425791 h 425791"/>
              <a:gd name="connsiteX0" fmla="*/ 10482 w 2653968"/>
              <a:gd name="connsiteY0" fmla="*/ 421485 h 421485"/>
              <a:gd name="connsiteX1" fmla="*/ 0 w 2653968"/>
              <a:gd name="connsiteY1" fmla="*/ 0 h 421485"/>
              <a:gd name="connsiteX2" fmla="*/ 2653968 w 2653968"/>
              <a:gd name="connsiteY2" fmla="*/ 86813 h 421485"/>
              <a:gd name="connsiteX3" fmla="*/ 2449474 w 2653968"/>
              <a:gd name="connsiteY3" fmla="*/ 420487 h 421485"/>
              <a:gd name="connsiteX4" fmla="*/ 10482 w 2653968"/>
              <a:gd name="connsiteY4" fmla="*/ 421485 h 421485"/>
              <a:gd name="connsiteX0" fmla="*/ 10482 w 2713366"/>
              <a:gd name="connsiteY0" fmla="*/ 422146 h 422146"/>
              <a:gd name="connsiteX1" fmla="*/ 0 w 2713366"/>
              <a:gd name="connsiteY1" fmla="*/ 661 h 422146"/>
              <a:gd name="connsiteX2" fmla="*/ 2713366 w 2713366"/>
              <a:gd name="connsiteY2" fmla="*/ 0 h 422146"/>
              <a:gd name="connsiteX3" fmla="*/ 2449474 w 2713366"/>
              <a:gd name="connsiteY3" fmla="*/ 421148 h 422146"/>
              <a:gd name="connsiteX4" fmla="*/ 10482 w 2713366"/>
              <a:gd name="connsiteY4" fmla="*/ 422146 h 422146"/>
              <a:gd name="connsiteX0" fmla="*/ 10482 w 2713366"/>
              <a:gd name="connsiteY0" fmla="*/ 422146 h 422146"/>
              <a:gd name="connsiteX1" fmla="*/ 0 w 2713366"/>
              <a:gd name="connsiteY1" fmla="*/ 661 h 422146"/>
              <a:gd name="connsiteX2" fmla="*/ 2713366 w 2713366"/>
              <a:gd name="connsiteY2" fmla="*/ 0 h 422146"/>
              <a:gd name="connsiteX3" fmla="*/ 2449474 w 2713366"/>
              <a:gd name="connsiteY3" fmla="*/ 421148 h 422146"/>
              <a:gd name="connsiteX4" fmla="*/ 10482 w 2713366"/>
              <a:gd name="connsiteY4" fmla="*/ 422146 h 422146"/>
              <a:gd name="connsiteX0" fmla="*/ 0 w 2716860"/>
              <a:gd name="connsiteY0" fmla="*/ 422146 h 422146"/>
              <a:gd name="connsiteX1" fmla="*/ 3494 w 2716860"/>
              <a:gd name="connsiteY1" fmla="*/ 661 h 422146"/>
              <a:gd name="connsiteX2" fmla="*/ 2716860 w 2716860"/>
              <a:gd name="connsiteY2" fmla="*/ 0 h 422146"/>
              <a:gd name="connsiteX3" fmla="*/ 2452968 w 2716860"/>
              <a:gd name="connsiteY3" fmla="*/ 421148 h 422146"/>
              <a:gd name="connsiteX4" fmla="*/ 0 w 2716860"/>
              <a:gd name="connsiteY4" fmla="*/ 422146 h 422146"/>
              <a:gd name="connsiteX0" fmla="*/ 0 w 2716860"/>
              <a:gd name="connsiteY0" fmla="*/ 422146 h 422146"/>
              <a:gd name="connsiteX1" fmla="*/ 2089 w 2716860"/>
              <a:gd name="connsiteY1" fmla="*/ 22400 h 422146"/>
              <a:gd name="connsiteX2" fmla="*/ 2716860 w 2716860"/>
              <a:gd name="connsiteY2" fmla="*/ 0 h 422146"/>
              <a:gd name="connsiteX3" fmla="*/ 2452968 w 2716860"/>
              <a:gd name="connsiteY3" fmla="*/ 421148 h 422146"/>
              <a:gd name="connsiteX4" fmla="*/ 0 w 2716860"/>
              <a:gd name="connsiteY4" fmla="*/ 422146 h 422146"/>
              <a:gd name="connsiteX0" fmla="*/ 0 w 2716860"/>
              <a:gd name="connsiteY0" fmla="*/ 424043 h 424043"/>
              <a:gd name="connsiteX1" fmla="*/ 684 w 2716860"/>
              <a:gd name="connsiteY1" fmla="*/ 0 h 424043"/>
              <a:gd name="connsiteX2" fmla="*/ 2716860 w 2716860"/>
              <a:gd name="connsiteY2" fmla="*/ 1897 h 424043"/>
              <a:gd name="connsiteX3" fmla="*/ 2452968 w 2716860"/>
              <a:gd name="connsiteY3" fmla="*/ 423045 h 424043"/>
              <a:gd name="connsiteX4" fmla="*/ 0 w 2716860"/>
              <a:gd name="connsiteY4" fmla="*/ 424043 h 424043"/>
              <a:gd name="connsiteX0" fmla="*/ 0 w 2715451"/>
              <a:gd name="connsiteY0" fmla="*/ 424043 h 424043"/>
              <a:gd name="connsiteX1" fmla="*/ 684 w 2715451"/>
              <a:gd name="connsiteY1" fmla="*/ 0 h 424043"/>
              <a:gd name="connsiteX2" fmla="*/ 2715451 w 2715451"/>
              <a:gd name="connsiteY2" fmla="*/ 1897 h 424043"/>
              <a:gd name="connsiteX3" fmla="*/ 2452968 w 2715451"/>
              <a:gd name="connsiteY3" fmla="*/ 423045 h 424043"/>
              <a:gd name="connsiteX4" fmla="*/ 0 w 2715451"/>
              <a:gd name="connsiteY4" fmla="*/ 424043 h 424043"/>
              <a:gd name="connsiteX0" fmla="*/ 0 w 2687264"/>
              <a:gd name="connsiteY0" fmla="*/ 424043 h 424043"/>
              <a:gd name="connsiteX1" fmla="*/ 684 w 2687264"/>
              <a:gd name="connsiteY1" fmla="*/ 0 h 424043"/>
              <a:gd name="connsiteX2" fmla="*/ 2687264 w 2687264"/>
              <a:gd name="connsiteY2" fmla="*/ 40260 h 424043"/>
              <a:gd name="connsiteX3" fmla="*/ 2452968 w 2687264"/>
              <a:gd name="connsiteY3" fmla="*/ 423045 h 424043"/>
              <a:gd name="connsiteX4" fmla="*/ 0 w 2687264"/>
              <a:gd name="connsiteY4" fmla="*/ 424043 h 424043"/>
              <a:gd name="connsiteX0" fmla="*/ 0 w 2712632"/>
              <a:gd name="connsiteY0" fmla="*/ 424704 h 424704"/>
              <a:gd name="connsiteX1" fmla="*/ 684 w 2712632"/>
              <a:gd name="connsiteY1" fmla="*/ 661 h 424704"/>
              <a:gd name="connsiteX2" fmla="*/ 2712632 w 2712632"/>
              <a:gd name="connsiteY2" fmla="*/ 0 h 424704"/>
              <a:gd name="connsiteX3" fmla="*/ 2452968 w 2712632"/>
              <a:gd name="connsiteY3" fmla="*/ 423706 h 424704"/>
              <a:gd name="connsiteX4" fmla="*/ 0 w 2712632"/>
              <a:gd name="connsiteY4" fmla="*/ 424704 h 424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2632" h="424704">
                <a:moveTo>
                  <a:pt x="0" y="424704"/>
                </a:moveTo>
                <a:cubicBezTo>
                  <a:pt x="1165" y="284209"/>
                  <a:pt x="-481" y="141156"/>
                  <a:pt x="684" y="661"/>
                </a:cubicBezTo>
                <a:lnTo>
                  <a:pt x="2712632" y="0"/>
                </a:lnTo>
                <a:lnTo>
                  <a:pt x="2452968" y="423706"/>
                </a:lnTo>
                <a:lnTo>
                  <a:pt x="0" y="424704"/>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4">
                  <a:lumMod val="75000"/>
                </a:schemeClr>
              </a:solidFill>
            </a:endParaRPr>
          </a:p>
        </p:txBody>
      </p:sp>
      <p:sp>
        <p:nvSpPr>
          <p:cNvPr id="21" name="Title 13"/>
          <p:cNvSpPr txBox="1">
            <a:spLocks/>
          </p:cNvSpPr>
          <p:nvPr/>
        </p:nvSpPr>
        <p:spPr>
          <a:xfrm>
            <a:off x="4185032" y="0"/>
            <a:ext cx="4930760"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24" name="CuadroTexto 23"/>
          <p:cNvSpPr txBox="1"/>
          <p:nvPr/>
        </p:nvSpPr>
        <p:spPr>
          <a:xfrm>
            <a:off x="2573178" y="1067199"/>
            <a:ext cx="6542614" cy="646331"/>
          </a:xfrm>
          <a:prstGeom prst="rect">
            <a:avLst/>
          </a:prstGeom>
        </p:spPr>
        <p:txBody>
          <a:bodyPr wrap="square" rtlCol="0">
            <a:spAutoFit/>
          </a:bodyPr>
          <a:lstStyle/>
          <a:p>
            <a:pPr algn="ctr"/>
            <a:r>
              <a:rPr lang="es-MX" sz="3600" b="1" dirty="0">
                <a:latin typeface="Arial Narrow" pitchFamily="34" charset="0"/>
              </a:rPr>
              <a:t>Sumario</a:t>
            </a:r>
          </a:p>
        </p:txBody>
      </p:sp>
      <p:sp>
        <p:nvSpPr>
          <p:cNvPr id="25" name="CuadroTexto 24"/>
          <p:cNvSpPr txBox="1"/>
          <p:nvPr/>
        </p:nvSpPr>
        <p:spPr>
          <a:xfrm>
            <a:off x="1995517" y="1920024"/>
            <a:ext cx="7846955" cy="2846933"/>
          </a:xfrm>
          <a:prstGeom prst="rect">
            <a:avLst/>
          </a:prstGeom>
        </p:spPr>
        <p:txBody>
          <a:bodyPr wrap="square" rtlCol="0">
            <a:spAutoFit/>
          </a:bodyPr>
          <a:lstStyle/>
          <a:p>
            <a:pPr marL="457200" indent="-457200">
              <a:spcAft>
                <a:spcPts val="600"/>
              </a:spcAft>
              <a:buFont typeface="+mj-lt"/>
              <a:buAutoNum type="arabicPeriod"/>
            </a:pPr>
            <a:r>
              <a:rPr lang="es-MX" b="1" dirty="0">
                <a:latin typeface="Arial" panose="020B0604020202020204" pitchFamily="34" charset="0"/>
                <a:cs typeface="Arial" panose="020B0604020202020204" pitchFamily="34" charset="0"/>
              </a:rPr>
              <a:t>Línea (s) de Investigación ENAPROC</a:t>
            </a:r>
          </a:p>
          <a:p>
            <a:pPr marL="457200" indent="-457200">
              <a:spcAft>
                <a:spcPts val="600"/>
              </a:spcAft>
              <a:buFont typeface="+mj-lt"/>
              <a:buAutoNum type="arabicPeriod"/>
            </a:pPr>
            <a:r>
              <a:rPr lang="es-MX" b="1" dirty="0">
                <a:latin typeface="Arial" panose="020B0604020202020204" pitchFamily="34" charset="0"/>
                <a:cs typeface="Arial" panose="020B0604020202020204" pitchFamily="34" charset="0"/>
              </a:rPr>
              <a:t>Introducción</a:t>
            </a:r>
          </a:p>
          <a:p>
            <a:pPr marL="457200" indent="-457200">
              <a:spcAft>
                <a:spcPts val="600"/>
              </a:spcAft>
              <a:buFont typeface="+mj-lt"/>
              <a:buAutoNum type="arabicPeriod"/>
            </a:pPr>
            <a:r>
              <a:rPr lang="es-MX" b="1" dirty="0">
                <a:latin typeface="Arial" panose="020B0604020202020204" pitchFamily="34" charset="0"/>
                <a:cs typeface="Arial" panose="020B0604020202020204" pitchFamily="34" charset="0"/>
              </a:rPr>
              <a:t>Planteamiento del problema  </a:t>
            </a:r>
          </a:p>
          <a:p>
            <a:pPr marL="457200" indent="-457200">
              <a:spcAft>
                <a:spcPts val="600"/>
              </a:spcAft>
              <a:buFont typeface="+mj-lt"/>
              <a:buAutoNum type="arabicPeriod"/>
            </a:pPr>
            <a:r>
              <a:rPr lang="es-MX" b="1" dirty="0">
                <a:latin typeface="Arial" panose="020B0604020202020204" pitchFamily="34" charset="0"/>
                <a:cs typeface="Arial" panose="020B0604020202020204" pitchFamily="34" charset="0"/>
              </a:rPr>
              <a:t>Justificación</a:t>
            </a:r>
          </a:p>
          <a:p>
            <a:pPr marL="457200" indent="-457200">
              <a:spcAft>
                <a:spcPts val="600"/>
              </a:spcAft>
              <a:buFont typeface="+mj-lt"/>
              <a:buAutoNum type="arabicPeriod"/>
            </a:pPr>
            <a:r>
              <a:rPr lang="es-MX" b="1" dirty="0">
                <a:latin typeface="Arial" panose="020B0604020202020204" pitchFamily="34" charset="0"/>
                <a:cs typeface="Arial" panose="020B0604020202020204" pitchFamily="34" charset="0"/>
              </a:rPr>
              <a:t>Objetivo General y Objetivos Particulares</a:t>
            </a:r>
          </a:p>
          <a:p>
            <a:pPr marL="457200" indent="-457200">
              <a:spcAft>
                <a:spcPts val="600"/>
              </a:spcAft>
              <a:buFont typeface="+mj-lt"/>
              <a:buAutoNum type="arabicPeriod"/>
            </a:pPr>
            <a:r>
              <a:rPr lang="es-MX" b="1" dirty="0">
                <a:latin typeface="Arial" panose="020B0604020202020204" pitchFamily="34" charset="0"/>
                <a:cs typeface="Arial" panose="020B0604020202020204" pitchFamily="34" charset="0"/>
              </a:rPr>
              <a:t>Hipótesis</a:t>
            </a:r>
          </a:p>
          <a:p>
            <a:pPr marL="457200" indent="-457200">
              <a:spcAft>
                <a:spcPts val="600"/>
              </a:spcAft>
              <a:buFont typeface="+mj-lt"/>
              <a:buAutoNum type="arabicPeriod"/>
            </a:pPr>
            <a:r>
              <a:rPr lang="es-MX" b="1" dirty="0">
                <a:latin typeface="Arial" panose="020B0604020202020204" pitchFamily="34" charset="0"/>
                <a:cs typeface="Arial" panose="020B0604020202020204" pitchFamily="34" charset="0"/>
              </a:rPr>
              <a:t>Variables</a:t>
            </a:r>
          </a:p>
          <a:p>
            <a:endParaRPr lang="es-MX" b="1" dirty="0">
              <a:latin typeface="Arial Narrow" pitchFamily="34" charset="0"/>
            </a:endParaRPr>
          </a:p>
        </p:txBody>
      </p:sp>
      <p:pic>
        <p:nvPicPr>
          <p:cNvPr id="18" name="image4.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249" y="2455046"/>
            <a:ext cx="1784268" cy="1865514"/>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365" y="4509120"/>
            <a:ext cx="1779152" cy="1867485"/>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n 24"/>
          <p:cNvPicPr/>
          <p:nvPr/>
        </p:nvPicPr>
        <p:blipFill>
          <a:blip r:embed="rId4">
            <a:extLst>
              <a:ext uri="{28A0092B-C50C-407E-A947-70E740481C1C}">
                <a14:useLocalDpi xmlns:a14="http://schemas.microsoft.com/office/drawing/2010/main" val="0"/>
              </a:ext>
            </a:extLst>
          </a:blip>
          <a:srcRect/>
          <a:stretch>
            <a:fillRect/>
          </a:stretch>
        </p:blipFill>
        <p:spPr bwMode="auto">
          <a:xfrm>
            <a:off x="242759" y="456621"/>
            <a:ext cx="1752758" cy="1867485"/>
          </a:xfrm>
          <a:prstGeom prst="rect">
            <a:avLst/>
          </a:prstGeom>
          <a:noFill/>
        </p:spPr>
      </p:pic>
    </p:spTree>
    <p:extLst>
      <p:ext uri="{BB962C8B-B14F-4D97-AF65-F5344CB8AC3E}">
        <p14:creationId xmlns:p14="http://schemas.microsoft.com/office/powerpoint/2010/main" val="3347685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 Forma libre"/>
          <p:cNvSpPr/>
          <p:nvPr/>
        </p:nvSpPr>
        <p:spPr>
          <a:xfrm rot="5400000">
            <a:off x="3975151"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2" name="CuadroTexto 1"/>
          <p:cNvSpPr txBox="1"/>
          <p:nvPr/>
        </p:nvSpPr>
        <p:spPr>
          <a:xfrm>
            <a:off x="755576" y="1338518"/>
            <a:ext cx="6336704" cy="646331"/>
          </a:xfrm>
          <a:prstGeom prst="rect">
            <a:avLst/>
          </a:prstGeom>
        </p:spPr>
        <p:txBody>
          <a:bodyPr wrap="square" rtlCol="0">
            <a:spAutoFit/>
          </a:bodyPr>
          <a:lstStyle/>
          <a:p>
            <a:pPr algn="ctr"/>
            <a:r>
              <a:rPr lang="es-MX" sz="3600" b="1" dirty="0">
                <a:latin typeface="Arial Narrow" pitchFamily="34" charset="0"/>
              </a:rPr>
              <a:t>Líneas de Investigación</a:t>
            </a:r>
          </a:p>
        </p:txBody>
      </p:sp>
      <p:sp>
        <p:nvSpPr>
          <p:cNvPr id="6" name="Title 13"/>
          <p:cNvSpPr txBox="1">
            <a:spLocks/>
          </p:cNvSpPr>
          <p:nvPr/>
        </p:nvSpPr>
        <p:spPr>
          <a:xfrm>
            <a:off x="8775"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3" name="Rectángulo 2"/>
          <p:cNvSpPr/>
          <p:nvPr/>
        </p:nvSpPr>
        <p:spPr>
          <a:xfrm>
            <a:off x="219903" y="2126815"/>
            <a:ext cx="8712968" cy="2862322"/>
          </a:xfrm>
          <a:prstGeom prst="rect">
            <a:avLst/>
          </a:prstGeom>
        </p:spPr>
        <p:txBody>
          <a:bodyPr wrap="square">
            <a:spAutoFit/>
          </a:bodyPr>
          <a:lstStyle/>
          <a:p>
            <a:pPr algn="just">
              <a:lnSpc>
                <a:spcPct val="150000"/>
              </a:lnSpc>
              <a:spcAft>
                <a:spcPts val="800"/>
              </a:spcAft>
            </a:pPr>
            <a:r>
              <a:rPr lang="es-MX" sz="2000" dirty="0">
                <a:latin typeface="Times New Roman" panose="02020603050405020304" pitchFamily="18" charset="0"/>
                <a:ea typeface="Calibri" panose="020F0502020204030204" pitchFamily="34" charset="0"/>
                <a:cs typeface="Times New Roman" panose="02020603050405020304" pitchFamily="18" charset="0"/>
              </a:rPr>
              <a:t>La inclusión de Protección Civil en la educación, uno de los pilares fundamentales para promover mejoras en la enseñanza y lograr fortalecer las capacidades de los alumnos con discapacidad auditiva quienes podrán tener la información necesaria de estos temas, y aún más relevante puesto que los padres de los alumnos reciben las mismas clases, para que la comprensión del tema y la práctica del mismo sea mejor para ambos.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Imagen 6"/>
          <p:cNvPicPr>
            <a:picLocks noChangeAspect="1"/>
          </p:cNvPicPr>
          <p:nvPr/>
        </p:nvPicPr>
        <p:blipFill>
          <a:blip r:embed="rId2"/>
          <a:stretch>
            <a:fillRect/>
          </a:stretch>
        </p:blipFill>
        <p:spPr>
          <a:xfrm>
            <a:off x="3920035" y="4365104"/>
            <a:ext cx="5012836" cy="2459631"/>
          </a:xfrm>
          <a:prstGeom prst="rect">
            <a:avLst/>
          </a:prstGeom>
        </p:spPr>
      </p:pic>
    </p:spTree>
    <p:extLst>
      <p:ext uri="{BB962C8B-B14F-4D97-AF65-F5344CB8AC3E}">
        <p14:creationId xmlns:p14="http://schemas.microsoft.com/office/powerpoint/2010/main" val="38865564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0 Forma libre"/>
          <p:cNvSpPr/>
          <p:nvPr/>
        </p:nvSpPr>
        <p:spPr>
          <a:xfrm rot="5400000">
            <a:off x="3975152"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2" name="CuadroTexto 1"/>
          <p:cNvSpPr txBox="1"/>
          <p:nvPr/>
        </p:nvSpPr>
        <p:spPr>
          <a:xfrm>
            <a:off x="755576" y="1095698"/>
            <a:ext cx="6336704" cy="646331"/>
          </a:xfrm>
          <a:prstGeom prst="rect">
            <a:avLst/>
          </a:prstGeom>
        </p:spPr>
        <p:txBody>
          <a:bodyPr wrap="square" rtlCol="0">
            <a:spAutoFit/>
          </a:bodyPr>
          <a:lstStyle/>
          <a:p>
            <a:pPr algn="ctr"/>
            <a:r>
              <a:rPr lang="es-MX" sz="3600" b="1" dirty="0">
                <a:latin typeface="Arial Narrow" pitchFamily="34" charset="0"/>
              </a:rPr>
              <a:t>Introducción</a:t>
            </a:r>
          </a:p>
        </p:txBody>
      </p:sp>
      <p:sp>
        <p:nvSpPr>
          <p:cNvPr id="8" name="Title 13"/>
          <p:cNvSpPr txBox="1">
            <a:spLocks/>
          </p:cNvSpPr>
          <p:nvPr/>
        </p:nvSpPr>
        <p:spPr>
          <a:xfrm>
            <a:off x="8775"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pic>
        <p:nvPicPr>
          <p:cNvPr id="7" name="Imagen 6">
            <a:extLst>
              <a:ext uri="{FF2B5EF4-FFF2-40B4-BE49-F238E27FC236}">
                <a16:creationId xmlns:a16="http://schemas.microsoft.com/office/drawing/2014/main" xmlns="" id="{A038335A-50A3-4607-818E-0B32B1FED8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9215" y="3284984"/>
            <a:ext cx="2634987" cy="2082588"/>
          </a:xfrm>
          <a:prstGeom prst="rect">
            <a:avLst/>
          </a:prstGeom>
          <a:ln>
            <a:noFill/>
          </a:ln>
          <a:effectLst>
            <a:softEdge rad="112500"/>
          </a:effectLst>
        </p:spPr>
      </p:pic>
      <p:pic>
        <p:nvPicPr>
          <p:cNvPr id="9" name="Imagen 8">
            <a:extLst>
              <a:ext uri="{FF2B5EF4-FFF2-40B4-BE49-F238E27FC236}">
                <a16:creationId xmlns:a16="http://schemas.microsoft.com/office/drawing/2014/main" xmlns="" id="{C6A361A4-F68B-448D-BCFE-4F8B9C47D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547" y="4490679"/>
            <a:ext cx="3753298" cy="2178681"/>
          </a:xfrm>
          <a:prstGeom prst="rect">
            <a:avLst/>
          </a:prstGeom>
        </p:spPr>
      </p:pic>
      <p:pic>
        <p:nvPicPr>
          <p:cNvPr id="10" name="Imagen 9">
            <a:extLst>
              <a:ext uri="{FF2B5EF4-FFF2-40B4-BE49-F238E27FC236}">
                <a16:creationId xmlns:a16="http://schemas.microsoft.com/office/drawing/2014/main" xmlns="" id="{7C8E1DBB-3F41-43DD-A54D-8AE589B65E60}"/>
              </a:ext>
            </a:extLst>
          </p:cNvPr>
          <p:cNvPicPr>
            <a:picLocks noChangeAspect="1"/>
          </p:cNvPicPr>
          <p:nvPr/>
        </p:nvPicPr>
        <p:blipFill rotWithShape="1">
          <a:blip r:embed="rId4"/>
          <a:srcRect t="7792" b="20927"/>
          <a:stretch/>
        </p:blipFill>
        <p:spPr>
          <a:xfrm>
            <a:off x="224547" y="1993161"/>
            <a:ext cx="3753298" cy="2210868"/>
          </a:xfrm>
          <a:prstGeom prst="rect">
            <a:avLst/>
          </a:prstGeom>
        </p:spPr>
      </p:pic>
      <p:pic>
        <p:nvPicPr>
          <p:cNvPr id="5" name="Imagen 4"/>
          <p:cNvPicPr>
            <a:picLocks noChangeAspect="1"/>
          </p:cNvPicPr>
          <p:nvPr/>
        </p:nvPicPr>
        <p:blipFill>
          <a:blip r:embed="rId5"/>
          <a:stretch>
            <a:fillRect/>
          </a:stretch>
        </p:blipFill>
        <p:spPr>
          <a:xfrm>
            <a:off x="2107870" y="1483405"/>
            <a:ext cx="6724527" cy="5152369"/>
          </a:xfrm>
          <a:prstGeom prst="rect">
            <a:avLst/>
          </a:prstGeom>
        </p:spPr>
      </p:pic>
    </p:spTree>
    <p:extLst>
      <p:ext uri="{BB962C8B-B14F-4D97-AF65-F5344CB8AC3E}">
        <p14:creationId xmlns:p14="http://schemas.microsoft.com/office/powerpoint/2010/main" val="18572053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 Forma libre"/>
          <p:cNvSpPr/>
          <p:nvPr/>
        </p:nvSpPr>
        <p:spPr>
          <a:xfrm rot="5400000">
            <a:off x="3975151"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2" name="CuadroTexto 1"/>
          <p:cNvSpPr txBox="1"/>
          <p:nvPr/>
        </p:nvSpPr>
        <p:spPr>
          <a:xfrm>
            <a:off x="899592" y="1126485"/>
            <a:ext cx="6336704" cy="646331"/>
          </a:xfrm>
          <a:prstGeom prst="rect">
            <a:avLst/>
          </a:prstGeom>
        </p:spPr>
        <p:txBody>
          <a:bodyPr wrap="square" rtlCol="0">
            <a:spAutoFit/>
          </a:bodyPr>
          <a:lstStyle/>
          <a:p>
            <a:pPr algn="ctr"/>
            <a:r>
              <a:rPr lang="es-MX" sz="3600" b="1" dirty="0">
                <a:latin typeface="Arial Narrow" pitchFamily="34" charset="0"/>
              </a:rPr>
              <a:t>Planteamiento del problema</a:t>
            </a:r>
          </a:p>
        </p:txBody>
      </p:sp>
      <p:sp>
        <p:nvSpPr>
          <p:cNvPr id="7" name="Title 13"/>
          <p:cNvSpPr txBox="1">
            <a:spLocks/>
          </p:cNvSpPr>
          <p:nvPr/>
        </p:nvSpPr>
        <p:spPr>
          <a:xfrm>
            <a:off x="8775"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pic>
        <p:nvPicPr>
          <p:cNvPr id="3" name="Imagen 2"/>
          <p:cNvPicPr>
            <a:picLocks noChangeAspect="1"/>
          </p:cNvPicPr>
          <p:nvPr/>
        </p:nvPicPr>
        <p:blipFill rotWithShape="1">
          <a:blip r:embed="rId2"/>
          <a:srcRect l="19401" t="9504" r="10221" b="16254"/>
          <a:stretch/>
        </p:blipFill>
        <p:spPr>
          <a:xfrm>
            <a:off x="7252523" y="5085184"/>
            <a:ext cx="1656184" cy="1584176"/>
          </a:xfrm>
          <a:prstGeom prst="rect">
            <a:avLst/>
          </a:prstGeom>
        </p:spPr>
      </p:pic>
      <p:sp>
        <p:nvSpPr>
          <p:cNvPr id="8" name="Rectángulo 7"/>
          <p:cNvSpPr/>
          <p:nvPr/>
        </p:nvSpPr>
        <p:spPr>
          <a:xfrm>
            <a:off x="395535" y="2186974"/>
            <a:ext cx="8352929" cy="2538170"/>
          </a:xfrm>
          <a:prstGeom prst="rect">
            <a:avLst/>
          </a:prstGeom>
        </p:spPr>
        <p:txBody>
          <a:bodyPr wrap="square">
            <a:spAutoFit/>
          </a:bodyPr>
          <a:lstStyle/>
          <a:p>
            <a:pPr algn="just">
              <a:lnSpc>
                <a:spcPct val="150000"/>
              </a:lnSpc>
            </a:pPr>
            <a:r>
              <a:rPr lang="es-MX" sz="2200" dirty="0">
                <a:latin typeface="Times New Roman" panose="02020603050405020304" pitchFamily="18" charset="0"/>
                <a:cs typeface="Times New Roman" panose="02020603050405020304" pitchFamily="18" charset="0"/>
              </a:rPr>
              <a:t>Es la vulnerabilidad educativa, de los alumnos del Centro de Atención para Personas con Discapacidad Auditiva “EnSeñas”, de Villahermosa Tabasco, </a:t>
            </a:r>
            <a:r>
              <a:rPr lang="es-MX" sz="2200" b="1" dirty="0">
                <a:latin typeface="Times New Roman" panose="02020603050405020304" pitchFamily="18" charset="0"/>
                <a:cs typeface="Times New Roman" panose="02020603050405020304" pitchFamily="18" charset="0"/>
              </a:rPr>
              <a:t>¿la que repercute en función de Protección Civil para una mejor autoprotección?.</a:t>
            </a:r>
          </a:p>
          <a:p>
            <a:pPr>
              <a:lnSpc>
                <a:spcPct val="150000"/>
              </a:lnSpc>
            </a:pPr>
            <a:endParaRPr lang="es-MX" dirty="0"/>
          </a:p>
        </p:txBody>
      </p:sp>
    </p:spTree>
    <p:extLst>
      <p:ext uri="{BB962C8B-B14F-4D97-AF65-F5344CB8AC3E}">
        <p14:creationId xmlns:p14="http://schemas.microsoft.com/office/powerpoint/2010/main" val="13661997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 Forma libre"/>
          <p:cNvSpPr/>
          <p:nvPr/>
        </p:nvSpPr>
        <p:spPr>
          <a:xfrm rot="5400000">
            <a:off x="3975151"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2" name="CuadroTexto 1"/>
          <p:cNvSpPr txBox="1"/>
          <p:nvPr/>
        </p:nvSpPr>
        <p:spPr>
          <a:xfrm>
            <a:off x="1378459" y="1116033"/>
            <a:ext cx="4536504" cy="584775"/>
          </a:xfrm>
          <a:prstGeom prst="rect">
            <a:avLst/>
          </a:prstGeom>
        </p:spPr>
        <p:txBody>
          <a:bodyPr wrap="square" rtlCol="0">
            <a:spAutoFit/>
          </a:bodyPr>
          <a:lstStyle/>
          <a:p>
            <a:pPr algn="ctr"/>
            <a:r>
              <a:rPr lang="es-MX" sz="3200" b="1" dirty="0">
                <a:latin typeface="Arial Narrow" pitchFamily="34" charset="0"/>
              </a:rPr>
              <a:t>Justificación</a:t>
            </a:r>
          </a:p>
        </p:txBody>
      </p:sp>
      <p:sp>
        <p:nvSpPr>
          <p:cNvPr id="7" name="Title 13"/>
          <p:cNvSpPr txBox="1">
            <a:spLocks/>
          </p:cNvSpPr>
          <p:nvPr/>
        </p:nvSpPr>
        <p:spPr>
          <a:xfrm>
            <a:off x="8775"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3" name="Rectángulo 2"/>
          <p:cNvSpPr/>
          <p:nvPr/>
        </p:nvSpPr>
        <p:spPr>
          <a:xfrm>
            <a:off x="395536" y="1997838"/>
            <a:ext cx="8208912" cy="3139321"/>
          </a:xfrm>
          <a:prstGeom prst="rect">
            <a:avLst/>
          </a:prstGeom>
        </p:spPr>
        <p:txBody>
          <a:bodyPr wrap="square">
            <a:spAutoFit/>
          </a:bodyPr>
          <a:lstStyle/>
          <a:p>
            <a:pPr algn="just">
              <a:lnSpc>
                <a:spcPct val="150000"/>
              </a:lnSpc>
            </a:pPr>
            <a:r>
              <a:rPr lang="es-ES" sz="2200" dirty="0">
                <a:latin typeface="Times New Roman" panose="02020603050405020304" pitchFamily="18" charset="0"/>
                <a:cs typeface="Times New Roman" panose="02020603050405020304" pitchFamily="18" charset="0"/>
              </a:rPr>
              <a:t>La inclusión de temas de Protección Civil en la educación es un elemento importante que permitirá adquirir la cultura de Protección Civil, con la cual los profesores tendrán la responsabilidad de hacer posible que el alumno comprenda que existen medidas de seguridad que pueden ser utilizadas y puestas en práctica para mejorar la capacidad de respuesta en situación de emergencia o desastre</a:t>
            </a:r>
            <a:r>
              <a:rPr lang="es-ES" dirty="0"/>
              <a:t>.</a:t>
            </a:r>
            <a:endParaRPr lang="en-US" dirty="0"/>
          </a:p>
        </p:txBody>
      </p:sp>
    </p:spTree>
    <p:extLst>
      <p:ext uri="{BB962C8B-B14F-4D97-AF65-F5344CB8AC3E}">
        <p14:creationId xmlns:p14="http://schemas.microsoft.com/office/powerpoint/2010/main" val="24373190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 Forma libre"/>
          <p:cNvSpPr/>
          <p:nvPr/>
        </p:nvSpPr>
        <p:spPr>
          <a:xfrm rot="5400000">
            <a:off x="3975151"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2" name="Título 1"/>
          <p:cNvSpPr txBox="1">
            <a:spLocks/>
          </p:cNvSpPr>
          <p:nvPr/>
        </p:nvSpPr>
        <p:spPr>
          <a:xfrm>
            <a:off x="467544" y="1484784"/>
            <a:ext cx="7200800" cy="527720"/>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b="1" dirty="0">
                <a:latin typeface="Arial" panose="020B0604020202020204" pitchFamily="34" charset="0"/>
                <a:cs typeface="Arial" panose="020B0604020202020204" pitchFamily="34" charset="0"/>
              </a:rPr>
              <a:t>Objetivo General</a:t>
            </a:r>
          </a:p>
        </p:txBody>
      </p:sp>
      <p:sp>
        <p:nvSpPr>
          <p:cNvPr id="7" name="Title 13"/>
          <p:cNvSpPr txBox="1">
            <a:spLocks/>
          </p:cNvSpPr>
          <p:nvPr/>
        </p:nvSpPr>
        <p:spPr>
          <a:xfrm>
            <a:off x="8775"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3" name="Rectángulo 2"/>
          <p:cNvSpPr/>
          <p:nvPr/>
        </p:nvSpPr>
        <p:spPr>
          <a:xfrm>
            <a:off x="579943" y="2564904"/>
            <a:ext cx="7992888" cy="3730317"/>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MX" sz="2000" dirty="0">
                <a:latin typeface="Times New Roman" panose="02020603050405020304" pitchFamily="18" charset="0"/>
                <a:ea typeface="Calibri" panose="020F0502020204030204" pitchFamily="34" charset="0"/>
                <a:cs typeface="Times New Roman" panose="02020603050405020304" pitchFamily="18" charset="0"/>
              </a:rPr>
              <a:t>Explorar la estructura organizativa de los docentes del Centro de Atención para Personas con Discapacidad Auditiva “EnSeñas”, de Villahermosa Tabasco, identificando las acciones a desarrollar en materia de Protección Civil dirigido a alumnos con discapacidad auditiva.</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50000"/>
              </a:lnSpc>
              <a:spcAft>
                <a:spcPts val="0"/>
              </a:spcAft>
            </a:pPr>
            <a:r>
              <a:rPr lang="es-MX" sz="2000"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s-MX" sz="2000" dirty="0">
                <a:latin typeface="Times New Roman" panose="02020603050405020304" pitchFamily="18" charset="0"/>
                <a:ea typeface="Calibri" panose="020F0502020204030204" pitchFamily="34" charset="0"/>
                <a:cs typeface="Times New Roman" panose="02020603050405020304" pitchFamily="18" charset="0"/>
              </a:rPr>
              <a:t>Implementar un plan escolar de emergencia en el Centro de Atención para Personas con Discapacidad Auditiva “EnSeñas” de Villahermosa Tabasco.</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18171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 Forma libre"/>
          <p:cNvSpPr/>
          <p:nvPr/>
        </p:nvSpPr>
        <p:spPr>
          <a:xfrm rot="5400000">
            <a:off x="3975151"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2" name="Título 1"/>
          <p:cNvSpPr txBox="1">
            <a:spLocks/>
          </p:cNvSpPr>
          <p:nvPr/>
        </p:nvSpPr>
        <p:spPr>
          <a:xfrm>
            <a:off x="827584" y="1173088"/>
            <a:ext cx="7200800" cy="527720"/>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b="1" dirty="0">
                <a:latin typeface="Arial" panose="020B0604020202020204" pitchFamily="34" charset="0"/>
                <a:cs typeface="Arial" panose="020B0604020202020204" pitchFamily="34" charset="0"/>
              </a:rPr>
              <a:t>Objetivos Particulares</a:t>
            </a:r>
          </a:p>
        </p:txBody>
      </p:sp>
      <p:sp>
        <p:nvSpPr>
          <p:cNvPr id="7" name="Title 13"/>
          <p:cNvSpPr txBox="1">
            <a:spLocks/>
          </p:cNvSpPr>
          <p:nvPr/>
        </p:nvSpPr>
        <p:spPr>
          <a:xfrm>
            <a:off x="8775"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3" name="Rectángulo 2"/>
          <p:cNvSpPr/>
          <p:nvPr/>
        </p:nvSpPr>
        <p:spPr>
          <a:xfrm>
            <a:off x="395536" y="2209148"/>
            <a:ext cx="8352928" cy="4349909"/>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MX" sz="2000" dirty="0">
                <a:latin typeface="Times New Roman" panose="02020603050405020304" pitchFamily="18" charset="0"/>
                <a:ea typeface="Calibri" panose="020F0502020204030204" pitchFamily="34" charset="0"/>
                <a:cs typeface="Times New Roman" panose="02020603050405020304" pitchFamily="18" charset="0"/>
              </a:rPr>
              <a:t>Observar las necesidades de capacitación en materia de Protección Civil, para los docentes del Centro de Atención para Personas con Discapacidad Auditiva “EnSeñas”, de Villahermosa Tabasco.</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50000"/>
              </a:lnSpc>
              <a:spcAft>
                <a:spcPts val="0"/>
              </a:spcAft>
            </a:pPr>
            <a:r>
              <a:rPr lang="es-MX" sz="2000"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MX" sz="2000" dirty="0">
                <a:latin typeface="Times New Roman" panose="02020603050405020304" pitchFamily="18" charset="0"/>
                <a:ea typeface="Calibri" panose="020F0502020204030204" pitchFamily="34" charset="0"/>
                <a:cs typeface="Times New Roman" panose="02020603050405020304" pitchFamily="18" charset="0"/>
              </a:rPr>
              <a:t>Revisar las condiciones de seguridad del Centro de Atención para Personas con Discapacidad Auditiva “EnSeñas” de Villahermosa Tabasco.</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s-MX" sz="2000" dirty="0">
                <a:latin typeface="Times New Roman" panose="02020603050405020304" pitchFamily="18" charset="0"/>
                <a:ea typeface="Calibri" panose="020F0502020204030204" pitchFamily="34" charset="0"/>
                <a:cs typeface="Times New Roman" panose="02020603050405020304" pitchFamily="18" charset="0"/>
              </a:rPr>
              <a:t>Describir e interpretar las actitudes del profesor en la inclusión de Protección Civil en la educación.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6251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 Forma libre"/>
          <p:cNvSpPr/>
          <p:nvPr/>
        </p:nvSpPr>
        <p:spPr>
          <a:xfrm rot="5400000">
            <a:off x="3975151"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3" name="CuadroTexto 2"/>
          <p:cNvSpPr txBox="1"/>
          <p:nvPr/>
        </p:nvSpPr>
        <p:spPr>
          <a:xfrm>
            <a:off x="0" y="1772816"/>
            <a:ext cx="6353981" cy="867930"/>
          </a:xfrm>
          <a:prstGeom prst="rect">
            <a:avLst/>
          </a:prstGeom>
          <a:noFill/>
        </p:spPr>
        <p:txBody>
          <a:bodyPr wrap="square" rtlCol="0">
            <a:spAutoFit/>
          </a:bodyPr>
          <a:lstStyle/>
          <a:p>
            <a:pPr algn="just">
              <a:lnSpc>
                <a:spcPct val="90000"/>
              </a:lnSpc>
            </a:pPr>
            <a:r>
              <a:rPr lang="es-MX" sz="2800" b="1" dirty="0">
                <a:latin typeface="Arial" panose="020B0604020202020204" pitchFamily="34" charset="0"/>
                <a:cs typeface="Arial" panose="020B0604020202020204" pitchFamily="34" charset="0"/>
              </a:rPr>
              <a:t>Hipótesis: H1</a:t>
            </a:r>
          </a:p>
          <a:p>
            <a:pPr algn="just">
              <a:lnSpc>
                <a:spcPct val="90000"/>
              </a:lnSpc>
            </a:pPr>
            <a:endParaRPr lang="es-MX" sz="2800" dirty="0">
              <a:latin typeface="Arial" panose="020B0604020202020204" pitchFamily="34" charset="0"/>
              <a:cs typeface="Arial" panose="020B0604020202020204" pitchFamily="34" charset="0"/>
            </a:endParaRPr>
          </a:p>
        </p:txBody>
      </p:sp>
      <p:sp>
        <p:nvSpPr>
          <p:cNvPr id="7" name="Title 13"/>
          <p:cNvSpPr txBox="1">
            <a:spLocks/>
          </p:cNvSpPr>
          <p:nvPr/>
        </p:nvSpPr>
        <p:spPr>
          <a:xfrm>
            <a:off x="8775"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4" name="Rectángulo 3"/>
          <p:cNvSpPr/>
          <p:nvPr/>
        </p:nvSpPr>
        <p:spPr>
          <a:xfrm>
            <a:off x="323528" y="2492896"/>
            <a:ext cx="8496944" cy="3691844"/>
          </a:xfrm>
          <a:prstGeom prst="rect">
            <a:avLst/>
          </a:prstGeom>
        </p:spPr>
        <p:txBody>
          <a:bodyPr wrap="square">
            <a:spAutoFit/>
          </a:bodyPr>
          <a:lstStyle/>
          <a:p>
            <a:pPr algn="just">
              <a:lnSpc>
                <a:spcPct val="200000"/>
              </a:lnSpc>
            </a:pPr>
            <a:r>
              <a:rPr lang="es-ES" sz="2000" dirty="0">
                <a:latin typeface="Times New Roman" panose="02020603050405020304" pitchFamily="18" charset="0"/>
                <a:cs typeface="Times New Roman" panose="02020603050405020304" pitchFamily="18" charset="0"/>
              </a:rPr>
              <a:t>La educación que se imparte a los alumnos con discapacidad auditiva del Centro de Atención para Personas con Discapacidad Auditiva “EnSeñas” de Villahermosa Tabasco; es de suma importancia para la integración de los alumnos en el entorno social puesto que los profesores están debidamente capacitados para enseñar en el aula acciones de Protección Civil, así como hacer sesiones educativas y de trabajo en relación a este tema.</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4337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6554</TotalTime>
  <Words>815</Words>
  <Application>Microsoft Office PowerPoint</Application>
  <PresentationFormat>Presentación en pantalla (4:3)</PresentationFormat>
  <Paragraphs>91</Paragraphs>
  <Slides>14</Slides>
  <Notes>0</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14</vt:i4>
      </vt:variant>
    </vt:vector>
  </HeadingPairs>
  <TitlesOfParts>
    <vt:vector size="25" baseType="lpstr">
      <vt:lpstr>Arial</vt:lpstr>
      <vt:lpstr>Arial Black</vt:lpstr>
      <vt:lpstr>Arial Narrow</vt:lpstr>
      <vt:lpstr>Calibri</vt:lpstr>
      <vt:lpstr>Calibri Light</vt:lpstr>
      <vt:lpstr>Source Sans Pro Light</vt:lpstr>
      <vt:lpstr>Symbol</vt:lpstr>
      <vt:lpstr>Times New Roman</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GP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UTE-MANUELITA</dc:creator>
  <cp:lastModifiedBy>pcivil</cp:lastModifiedBy>
  <cp:revision>315</cp:revision>
  <cp:lastPrinted>2019-04-23T21:35:39Z</cp:lastPrinted>
  <dcterms:created xsi:type="dcterms:W3CDTF">2018-12-27T18:55:01Z</dcterms:created>
  <dcterms:modified xsi:type="dcterms:W3CDTF">2019-11-09T13:45:29Z</dcterms:modified>
</cp:coreProperties>
</file>