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3"/>
  </p:notesMasterIdLst>
  <p:sldIdLst>
    <p:sldId id="270" r:id="rId2"/>
    <p:sldId id="276" r:id="rId3"/>
    <p:sldId id="277" r:id="rId4"/>
    <p:sldId id="278" r:id="rId5"/>
    <p:sldId id="279" r:id="rId6"/>
    <p:sldId id="280" r:id="rId7"/>
    <p:sldId id="281" r:id="rId8"/>
    <p:sldId id="282" r:id="rId9"/>
    <p:sldId id="283" r:id="rId10"/>
    <p:sldId id="284" r:id="rId11"/>
    <p:sldId id="285" r:id="rId12"/>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6" autoAdjust="0"/>
  </p:normalViewPr>
  <p:slideViewPr>
    <p:cSldViewPr>
      <p:cViewPr varScale="1">
        <p:scale>
          <a:sx n="87" d="100"/>
          <a:sy n="87" d="100"/>
        </p:scale>
        <p:origin x="149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t>16/12/2019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07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29885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48577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637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0845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05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5DE5150-FB7F-4CC3-8543-5E8F127D845C}" type="datetimeFigureOut">
              <a:rPr lang="es-ES" smtClean="0"/>
              <a:t>16/12/2019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616761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5DE5150-FB7F-4CC3-8543-5E8F127D845C}" type="datetimeFigureOut">
              <a:rPr lang="es-ES" smtClean="0"/>
              <a:t>16/12/2019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7907794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5DE5150-FB7F-4CC3-8543-5E8F127D845C}" type="datetimeFigureOut">
              <a:rPr lang="es-ES" smtClean="0"/>
              <a:t>16/12/2019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13687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DE5150-FB7F-4CC3-8543-5E8F127D845C}" type="datetimeFigureOut">
              <a:rPr lang="es-ES" smtClean="0"/>
              <a:t>16/12/2019</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9527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5DE5150-FB7F-4CC3-8543-5E8F127D845C}" type="datetimeFigureOut">
              <a:rPr lang="es-ES" smtClean="0"/>
              <a:t>16/12/2019</a:t>
            </a:fld>
            <a:endParaRPr lang="es-E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C1D8A2-9CC0-471F-ABD8-15BF627DB4C1}" type="slidenum">
              <a:rPr lang="es-ES" smtClean="0"/>
              <a:t>‹Nº›</a:t>
            </a:fld>
            <a:endParaRPr lang="es-ES"/>
          </a:p>
        </p:txBody>
      </p:sp>
    </p:spTree>
    <p:extLst>
      <p:ext uri="{BB962C8B-B14F-4D97-AF65-F5344CB8AC3E}">
        <p14:creationId xmlns:p14="http://schemas.microsoft.com/office/powerpoint/2010/main" val="36932391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5DE5150-FB7F-4CC3-8543-5E8F127D845C}" type="datetimeFigureOut">
              <a:rPr lang="es-ES" smtClean="0"/>
              <a:t>16/12/2019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32628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5DE5150-FB7F-4CC3-8543-5E8F127D845C}" type="datetimeFigureOut">
              <a:rPr lang="es-ES" smtClean="0"/>
              <a:t>16/12/2019</a:t>
            </a:fld>
            <a:endParaRPr lang="es-E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5C1D8A2-9CC0-471F-ABD8-15BF627DB4C1}" type="slidenum">
              <a:rPr lang="es-ES" smtClean="0"/>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27577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5 CuadroTexto"/>
          <p:cNvSpPr txBox="1"/>
          <p:nvPr/>
        </p:nvSpPr>
        <p:spPr>
          <a:xfrm>
            <a:off x="611559" y="6011996"/>
            <a:ext cx="7920881" cy="369332"/>
          </a:xfrm>
          <a:prstGeom prst="rect">
            <a:avLst/>
          </a:prstGeom>
          <a:noFill/>
          <a:ln w="38100">
            <a:noFill/>
          </a:ln>
        </p:spPr>
        <p:txBody>
          <a:bodyPr wrap="square" rtlCol="0">
            <a:spAutoFit/>
          </a:bodyPr>
          <a:lstStyle/>
          <a:p>
            <a:pPr algn="ctr"/>
            <a:r>
              <a:rPr lang="es-MX" b="1" dirty="0">
                <a:solidFill>
                  <a:schemeClr val="bg2">
                    <a:lumMod val="25000"/>
                  </a:schemeClr>
                </a:solidFill>
                <a:latin typeface="Arial" panose="020B0604020202020204" pitchFamily="34" charset="0"/>
                <a:cs typeface="Arial" panose="020B0604020202020204" pitchFamily="34" charset="0"/>
              </a:rPr>
              <a:t>Ocozocoautla de Espinosa, Chiapas; 20 de Diciembre de 2019</a:t>
            </a:r>
            <a:endParaRPr lang="es-ES" b="1" dirty="0">
              <a:solidFill>
                <a:schemeClr val="bg2">
                  <a:lumMod val="25000"/>
                </a:schemeClr>
              </a:solidFill>
              <a:latin typeface="Arial" panose="020B0604020202020204" pitchFamily="34" charset="0"/>
              <a:cs typeface="Arial" panose="020B0604020202020204" pitchFamily="34" charset="0"/>
            </a:endParaRPr>
          </a:p>
        </p:txBody>
      </p:sp>
      <p:sp>
        <p:nvSpPr>
          <p:cNvPr id="19" name="1 Rectángulo"/>
          <p:cNvSpPr/>
          <p:nvPr/>
        </p:nvSpPr>
        <p:spPr>
          <a:xfrm>
            <a:off x="2648370" y="142692"/>
            <a:ext cx="3793667" cy="76944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cap="none" spc="310" dirty="0">
                <a:ln w="11430"/>
                <a:solidFill>
                  <a:schemeClr val="bg2">
                    <a:lumMod val="25000"/>
                  </a:schemeClr>
                </a:solidFill>
                <a:effectLst>
                  <a:outerShdw blurRad="38100" dist="38100" dir="2700000" algn="tl">
                    <a:srgbClr val="000000">
                      <a:alpha val="43137"/>
                    </a:srgbClr>
                  </a:outerShdw>
                </a:effectLst>
                <a:latin typeface="Arial Black" pitchFamily="34" charset="0"/>
              </a:rPr>
              <a:t>MAESTRÍA</a:t>
            </a:r>
          </a:p>
        </p:txBody>
      </p:sp>
      <p:sp>
        <p:nvSpPr>
          <p:cNvPr id="22" name="Title 13"/>
          <p:cNvSpPr txBox="1">
            <a:spLocks/>
          </p:cNvSpPr>
          <p:nvPr/>
        </p:nvSpPr>
        <p:spPr>
          <a:xfrm>
            <a:off x="1597469" y="873834"/>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a:ln w="50800"/>
                <a:solidFill>
                  <a:schemeClr val="bg2">
                    <a:lumMod val="25000"/>
                  </a:schemeClr>
                </a:solidFill>
                <a:latin typeface="Arial Black" pitchFamily="34" charset="0"/>
              </a:rPr>
              <a:t>EN GESTIÓN INTEGRAL DE RIESGOS Y PROTECCIÓN CIVIL</a:t>
            </a:r>
          </a:p>
        </p:txBody>
      </p:sp>
      <p:sp>
        <p:nvSpPr>
          <p:cNvPr id="17" name="Title 13"/>
          <p:cNvSpPr>
            <a:spLocks noGrp="1"/>
          </p:cNvSpPr>
          <p:nvPr/>
        </p:nvSpPr>
        <p:spPr bwMode="auto">
          <a:xfrm>
            <a:off x="611560" y="1772200"/>
            <a:ext cx="7920880"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COLOQUIO</a:t>
            </a:r>
          </a:p>
          <a:p>
            <a:pPr algn="ctr"/>
            <a:endPar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r>
              <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PRESENTA: ERIKA MAGDALENA BAUTISTA MAZA</a:t>
            </a:r>
          </a:p>
          <a:p>
            <a:pPr algn="ct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TRABAJO DE INVESTIGACIÓN</a:t>
            </a:r>
          </a:p>
          <a:p>
            <a:pPr algn="ct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s-MX" sz="2000" b="1" dirty="0">
                <a:solidFill>
                  <a:schemeClr val="bg2">
                    <a:lumMod val="25000"/>
                  </a:schemeClr>
                </a:solidFill>
                <a:effectLst>
                  <a:outerShdw blurRad="38100" dist="38100" dir="2700000" algn="tl">
                    <a:srgbClr val="000000">
                      <a:alpha val="43137"/>
                    </a:srgbClr>
                  </a:outerShdw>
                </a:effectLst>
              </a:rPr>
              <a:t>DERECHOS HUMANOS APLICADOS A LA PROTECCION CIVIL PARA GRUPOS TZOTZILES DESPLAZADOS POR FORMAS DE VIOLENCIA Y CONFLICTIVIDAD EN CHIAPAS.</a:t>
            </a:r>
          </a:p>
          <a:p>
            <a:pPr algn="ctr"/>
            <a:endParaRPr lang="en-US" sz="18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20"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Tree>
    <p:extLst>
      <p:ext uri="{BB962C8B-B14F-4D97-AF65-F5344CB8AC3E}">
        <p14:creationId xmlns:p14="http://schemas.microsoft.com/office/powerpoint/2010/main" val="241002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4">
            <a:extLst>
              <a:ext uri="{FF2B5EF4-FFF2-40B4-BE49-F238E27FC236}">
                <a16:creationId xmlns:a16="http://schemas.microsoft.com/office/drawing/2014/main" xmlns="" id="{7857AFC2-62B3-4497-A515-9A33F0EB7DC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656" y="31480"/>
            <a:ext cx="1552850" cy="1322296"/>
          </a:xfrm>
          <a:prstGeom prst="rect">
            <a:avLst/>
          </a:prstGeom>
          <a:noFill/>
        </p:spPr>
      </p:pic>
      <p:pic>
        <p:nvPicPr>
          <p:cNvPr id="4" name="image4.jpeg">
            <a:extLst>
              <a:ext uri="{FF2B5EF4-FFF2-40B4-BE49-F238E27FC236}">
                <a16:creationId xmlns:a16="http://schemas.microsoft.com/office/drawing/2014/main" xmlns="" id="{6B4E1D89-055F-4F91-8C73-C94577C52D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7635" y="122539"/>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3">
            <a:extLst>
              <a:ext uri="{FF2B5EF4-FFF2-40B4-BE49-F238E27FC236}">
                <a16:creationId xmlns:a16="http://schemas.microsoft.com/office/drawing/2014/main" xmlns="" id="{F71CA70C-EAAF-476A-9005-DE8CAEE373B4}"/>
              </a:ext>
            </a:extLst>
          </p:cNvPr>
          <p:cNvSpPr txBox="1">
            <a:spLocks/>
          </p:cNvSpPr>
          <p:nvPr/>
        </p:nvSpPr>
        <p:spPr>
          <a:xfrm>
            <a:off x="2218379" y="122539"/>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0" name="Rectángulo 9">
            <a:extLst>
              <a:ext uri="{FF2B5EF4-FFF2-40B4-BE49-F238E27FC236}">
                <a16:creationId xmlns:a16="http://schemas.microsoft.com/office/drawing/2014/main" xmlns="" id="{904C0D1C-1BFC-486F-8A0A-5D77DF8F8FC7}"/>
              </a:ext>
            </a:extLst>
          </p:cNvPr>
          <p:cNvSpPr/>
          <p:nvPr/>
        </p:nvSpPr>
        <p:spPr>
          <a:xfrm>
            <a:off x="57737" y="1750128"/>
            <a:ext cx="1779335" cy="922479"/>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ctr"/>
            <a:r>
              <a:rPr lang="es-MX" dirty="0">
                <a:solidFill>
                  <a:schemeClr val="bg1"/>
                </a:solidFill>
              </a:rPr>
              <a:t>DESCRIPTIVO E INTERPRETATIVO</a:t>
            </a:r>
          </a:p>
        </p:txBody>
      </p:sp>
      <p:sp>
        <p:nvSpPr>
          <p:cNvPr id="22" name="Rectángulo 21">
            <a:extLst>
              <a:ext uri="{FF2B5EF4-FFF2-40B4-BE49-F238E27FC236}">
                <a16:creationId xmlns:a16="http://schemas.microsoft.com/office/drawing/2014/main" xmlns="" id="{7108A25A-B181-4936-ACE0-9308C1DDCDA0}"/>
              </a:ext>
            </a:extLst>
          </p:cNvPr>
          <p:cNvSpPr/>
          <p:nvPr/>
        </p:nvSpPr>
        <p:spPr>
          <a:xfrm>
            <a:off x="5294870" y="6381328"/>
            <a:ext cx="4017153" cy="400110"/>
          </a:xfrm>
          <a:prstGeom prst="rect">
            <a:avLst/>
          </a:prstGeom>
        </p:spPr>
        <p:txBody>
          <a:bodyPr wrap="square">
            <a:spAutoFit/>
          </a:bodyPr>
          <a:lstStyle/>
          <a:p>
            <a:r>
              <a:rPr lang="es-MX" sz="2000" b="1" dirty="0" err="1">
                <a:solidFill>
                  <a:schemeClr val="bg1"/>
                </a:solidFill>
              </a:rPr>
              <a:t>Metodologia</a:t>
            </a:r>
            <a:r>
              <a:rPr lang="es-MX" sz="2000" b="1" dirty="0">
                <a:solidFill>
                  <a:schemeClr val="bg1"/>
                </a:solidFill>
              </a:rPr>
              <a:t> de la Investigación</a:t>
            </a:r>
          </a:p>
        </p:txBody>
      </p:sp>
      <p:sp>
        <p:nvSpPr>
          <p:cNvPr id="18" name="Rectángulo 17">
            <a:extLst>
              <a:ext uri="{FF2B5EF4-FFF2-40B4-BE49-F238E27FC236}">
                <a16:creationId xmlns:a16="http://schemas.microsoft.com/office/drawing/2014/main" xmlns="" id="{1A209928-17C6-4879-972E-A230D725FFA5}"/>
              </a:ext>
            </a:extLst>
          </p:cNvPr>
          <p:cNvSpPr/>
          <p:nvPr/>
        </p:nvSpPr>
        <p:spPr>
          <a:xfrm>
            <a:off x="3244487" y="1771636"/>
            <a:ext cx="2317575" cy="922479"/>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ctr"/>
            <a:r>
              <a:rPr lang="es-MX" dirty="0">
                <a:solidFill>
                  <a:schemeClr val="bg1"/>
                </a:solidFill>
              </a:rPr>
              <a:t>PERSPECTIVA CUALITATIVA Y CUANTITATIVA</a:t>
            </a:r>
          </a:p>
        </p:txBody>
      </p:sp>
      <p:sp>
        <p:nvSpPr>
          <p:cNvPr id="24" name="Rectángulo 23">
            <a:extLst>
              <a:ext uri="{FF2B5EF4-FFF2-40B4-BE49-F238E27FC236}">
                <a16:creationId xmlns:a16="http://schemas.microsoft.com/office/drawing/2014/main" xmlns="" id="{C00ADC49-C12B-4A82-B45A-A33DFB71F871}"/>
              </a:ext>
            </a:extLst>
          </p:cNvPr>
          <p:cNvSpPr/>
          <p:nvPr/>
        </p:nvSpPr>
        <p:spPr>
          <a:xfrm>
            <a:off x="0" y="2840675"/>
            <a:ext cx="2218379" cy="3276363"/>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just"/>
            <a:r>
              <a:rPr lang="es-MX" sz="1400" dirty="0">
                <a:solidFill>
                  <a:schemeClr val="bg1"/>
                </a:solidFill>
              </a:rPr>
              <a:t>Ya que la intención del trabajo es identificar, examinar y comprender un fenómeno concreto de la realidad desde la definición y explicación de los procesos, sujetos y escenarios que integran el fenómeno de la intervención comunicativa por el desplazamiento en tiempos actuales.</a:t>
            </a:r>
          </a:p>
        </p:txBody>
      </p:sp>
      <p:sp>
        <p:nvSpPr>
          <p:cNvPr id="25" name="Rectángulo 24">
            <a:extLst>
              <a:ext uri="{FF2B5EF4-FFF2-40B4-BE49-F238E27FC236}">
                <a16:creationId xmlns:a16="http://schemas.microsoft.com/office/drawing/2014/main" xmlns="" id="{26A5455B-01C8-4909-B20F-D826A6668F64}"/>
              </a:ext>
            </a:extLst>
          </p:cNvPr>
          <p:cNvSpPr/>
          <p:nvPr/>
        </p:nvSpPr>
        <p:spPr>
          <a:xfrm>
            <a:off x="6899798" y="1779922"/>
            <a:ext cx="2059435" cy="922479"/>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ctr"/>
            <a:r>
              <a:rPr lang="es-MX" dirty="0">
                <a:solidFill>
                  <a:schemeClr val="bg1"/>
                </a:solidFill>
              </a:rPr>
              <a:t>TEORICO-FUNDAMENTADO</a:t>
            </a:r>
          </a:p>
        </p:txBody>
      </p:sp>
      <p:sp>
        <p:nvSpPr>
          <p:cNvPr id="26" name="Rectángulo 25">
            <a:extLst>
              <a:ext uri="{FF2B5EF4-FFF2-40B4-BE49-F238E27FC236}">
                <a16:creationId xmlns:a16="http://schemas.microsoft.com/office/drawing/2014/main" xmlns="" id="{88C8EA83-2C07-484E-A2E5-F9B47F8C283A}"/>
              </a:ext>
            </a:extLst>
          </p:cNvPr>
          <p:cNvSpPr/>
          <p:nvPr/>
        </p:nvSpPr>
        <p:spPr>
          <a:xfrm>
            <a:off x="2356247" y="2846437"/>
            <a:ext cx="4059560" cy="3390875"/>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just"/>
            <a:r>
              <a:rPr lang="es-MX" sz="1400" dirty="0">
                <a:solidFill>
                  <a:schemeClr val="bg1"/>
                </a:solidFill>
              </a:rPr>
              <a:t>La perspectiva metodológica es cualitativa y cuantitativa; la investigación combina métodos y técnicas propios de dicha perspectiva, con otros de corte cuantitativo. Las técnicas cualitativas, gracias a la diversidad de métodos que admiten y a su poder de generar reflexiones interpretativas, las </a:t>
            </a:r>
            <a:r>
              <a:rPr lang="es-MX" sz="1400" dirty="0" err="1">
                <a:solidFill>
                  <a:schemeClr val="bg1"/>
                </a:solidFill>
              </a:rPr>
              <a:t>cuals</a:t>
            </a:r>
            <a:r>
              <a:rPr lang="es-MX" sz="1400" dirty="0">
                <a:solidFill>
                  <a:schemeClr val="bg1"/>
                </a:solidFill>
              </a:rPr>
              <a:t> se aplican en la mayor parte del estudio. Las técnicas cuantitativas, por el contrario, se emplearan únicamente para el diagnóstico de las necesidades comunicativas de los líderes informales de la comunidad estudiada y permitirá obtener resultados representativos que conformaran el objeto de estudio y durante el análisis documental de políticas, programas y estrategias comunicativas.</a:t>
            </a:r>
          </a:p>
        </p:txBody>
      </p:sp>
      <p:sp>
        <p:nvSpPr>
          <p:cNvPr id="28" name="Rectángulo 27">
            <a:extLst>
              <a:ext uri="{FF2B5EF4-FFF2-40B4-BE49-F238E27FC236}">
                <a16:creationId xmlns:a16="http://schemas.microsoft.com/office/drawing/2014/main" xmlns="" id="{718C90EC-4998-4ADC-83F7-47AF1C441272}"/>
              </a:ext>
            </a:extLst>
          </p:cNvPr>
          <p:cNvSpPr/>
          <p:nvPr/>
        </p:nvSpPr>
        <p:spPr>
          <a:xfrm>
            <a:off x="6540101" y="2984691"/>
            <a:ext cx="2592241" cy="3151560"/>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just"/>
            <a:r>
              <a:rPr lang="es-MX" sz="1400" dirty="0">
                <a:solidFill>
                  <a:schemeClr val="bg1"/>
                </a:solidFill>
              </a:rPr>
              <a:t>La comunicación para el desarrollo como sustento teórico- fundamentado y metodológico, junto con el marco del desarrollo sostenible y el enfoque de derechos humanos y diversos métodos de indagación (aspectos propios del método etnográfico, genealógico o histórico y dialéctico); es además una investigación interdisciplinar (comunicológica, sociológica e incluso con tintes antropológicos).</a:t>
            </a:r>
          </a:p>
        </p:txBody>
      </p:sp>
    </p:spTree>
    <p:extLst>
      <p:ext uri="{BB962C8B-B14F-4D97-AF65-F5344CB8AC3E}">
        <p14:creationId xmlns:p14="http://schemas.microsoft.com/office/powerpoint/2010/main" val="1829118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4">
            <a:extLst>
              <a:ext uri="{FF2B5EF4-FFF2-40B4-BE49-F238E27FC236}">
                <a16:creationId xmlns:a16="http://schemas.microsoft.com/office/drawing/2014/main" xmlns="" id="{7857AFC2-62B3-4497-A515-9A33F0EB7DC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656" y="31480"/>
            <a:ext cx="1552850" cy="1322296"/>
          </a:xfrm>
          <a:prstGeom prst="rect">
            <a:avLst/>
          </a:prstGeom>
          <a:noFill/>
        </p:spPr>
      </p:pic>
      <p:pic>
        <p:nvPicPr>
          <p:cNvPr id="4" name="image4.jpeg">
            <a:extLst>
              <a:ext uri="{FF2B5EF4-FFF2-40B4-BE49-F238E27FC236}">
                <a16:creationId xmlns:a16="http://schemas.microsoft.com/office/drawing/2014/main" xmlns="" id="{6B4E1D89-055F-4F91-8C73-C94577C52D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7635" y="122539"/>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3">
            <a:extLst>
              <a:ext uri="{FF2B5EF4-FFF2-40B4-BE49-F238E27FC236}">
                <a16:creationId xmlns:a16="http://schemas.microsoft.com/office/drawing/2014/main" xmlns="" id="{F71CA70C-EAAF-476A-9005-DE8CAEE373B4}"/>
              </a:ext>
            </a:extLst>
          </p:cNvPr>
          <p:cNvSpPr txBox="1">
            <a:spLocks/>
          </p:cNvSpPr>
          <p:nvPr/>
        </p:nvSpPr>
        <p:spPr>
          <a:xfrm>
            <a:off x="1579506" y="-99392"/>
            <a:ext cx="5800806" cy="1908215"/>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a:p>
            <a:pPr algn="ctr"/>
            <a:endParaRPr lang="en-US" sz="1800" b="1"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endParaRPr>
          </a:p>
          <a:p>
            <a:pPr algn="ctr"/>
            <a:r>
              <a:rPr lang="en-US" sz="1800" b="1"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CAPITULOS DEL TRABAJO DE INVESTIGACION </a:t>
            </a:r>
          </a:p>
          <a:p>
            <a:pPr algn="ctr"/>
            <a:r>
              <a:rPr lang="en-US" sz="1800" b="1"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 (sujetos a revision)</a:t>
            </a:r>
            <a:endPar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endParaRPr>
          </a:p>
        </p:txBody>
      </p:sp>
      <p:sp>
        <p:nvSpPr>
          <p:cNvPr id="6" name="Rectángulo 5">
            <a:extLst>
              <a:ext uri="{FF2B5EF4-FFF2-40B4-BE49-F238E27FC236}">
                <a16:creationId xmlns:a16="http://schemas.microsoft.com/office/drawing/2014/main" xmlns="" id="{B2FF8DE2-8C3A-4B67-B34A-7F0315C6C25D}"/>
              </a:ext>
            </a:extLst>
          </p:cNvPr>
          <p:cNvSpPr/>
          <p:nvPr/>
        </p:nvSpPr>
        <p:spPr>
          <a:xfrm>
            <a:off x="10946" y="1700808"/>
            <a:ext cx="8449486" cy="4836389"/>
          </a:xfrm>
          <a:prstGeom prst="rect">
            <a:avLst/>
          </a:prstGeom>
        </p:spPr>
        <p:txBody>
          <a:bodyPr wrap="square">
            <a:spAutoFit/>
          </a:bodyPr>
          <a:lstStyle/>
          <a:p>
            <a:pPr algn="just">
              <a:lnSpc>
                <a:spcPct val="115000"/>
              </a:lnSpc>
              <a:spcAft>
                <a:spcPts val="1000"/>
              </a:spcAft>
            </a:pPr>
            <a:r>
              <a:rPr lang="es-MX" sz="1400" b="1" dirty="0">
                <a:ea typeface="Times New Roman" panose="02020603050405020304" pitchFamily="18" charset="0"/>
                <a:cs typeface="Times New Roman" panose="02020603050405020304" pitchFamily="18" charset="0"/>
              </a:rPr>
              <a:t>CAPÍTULO I.- CAUSAS Y OBLIGACIONES DEL ESTADO</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1.1. Que es el desplazamiento forzado</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1.1.1. El desplazamiento forzado interno en México</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1.1.2. Comisión mexicana de la defensa y promoción de los derechos humanos.</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1.1.3. El papel de las autoridades que pertenecen al poder ejecutivo de los 3 niveles.</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1.2. Obligaciones de las autoridades respecto a las víctimas del desplazamiento en México</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1.2.1. La labor de los Organismos públicos de los Derechos Humanos-OPDH</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1.2.2. Organismos Públicos de los Derechos Humanos.</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1.2.3. Comisión Nacional de Los Derechos Humanos.</a:t>
            </a:r>
          </a:p>
          <a:p>
            <a:pPr algn="just">
              <a:lnSpc>
                <a:spcPct val="115000"/>
              </a:lnSpc>
              <a:spcAft>
                <a:spcPts val="1000"/>
              </a:spcAft>
            </a:pPr>
            <a:r>
              <a:rPr lang="es-MX" sz="1400" b="1" dirty="0">
                <a:ea typeface="Times New Roman" panose="02020603050405020304" pitchFamily="18" charset="0"/>
                <a:cs typeface="Times New Roman" panose="02020603050405020304" pitchFamily="18" charset="0"/>
              </a:rPr>
              <a:t>CAPITULO II.- MARCO REFERENCIAL</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2.1. Método Genealógico, etnográfico y didáctico.</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2.1.2 Unidades de Análisis, dimensiones, variables e Indicadores.</a:t>
            </a:r>
          </a:p>
          <a:p>
            <a:pPr algn="just">
              <a:lnSpc>
                <a:spcPct val="115000"/>
              </a:lnSpc>
              <a:spcAft>
                <a:spcPts val="1000"/>
              </a:spcAft>
            </a:pPr>
            <a:r>
              <a:rPr lang="es-MX" sz="1400" dirty="0">
                <a:ea typeface="Times New Roman" panose="02020603050405020304" pitchFamily="18" charset="0"/>
                <a:cs typeface="Times New Roman" panose="02020603050405020304" pitchFamily="18" charset="0"/>
              </a:rPr>
              <a:t>2.1.3.- Técnicas y procedimientos para la reducción de datos</a:t>
            </a:r>
            <a:r>
              <a:rPr lang="es-MX"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4142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313031" y="45370"/>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1045" y="11205"/>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0" y="45370"/>
            <a:ext cx="1552850" cy="1322296"/>
          </a:xfrm>
          <a:prstGeom prst="rect">
            <a:avLst/>
          </a:prstGeom>
          <a:noFill/>
        </p:spPr>
      </p:pic>
      <p:sp>
        <p:nvSpPr>
          <p:cNvPr id="3" name="Rectángulo 2">
            <a:extLst>
              <a:ext uri="{FF2B5EF4-FFF2-40B4-BE49-F238E27FC236}">
                <a16:creationId xmlns:a16="http://schemas.microsoft.com/office/drawing/2014/main" xmlns="" id="{F0997993-42EC-4C6A-B60B-B3EF4EDDA535}"/>
              </a:ext>
            </a:extLst>
          </p:cNvPr>
          <p:cNvSpPr/>
          <p:nvPr/>
        </p:nvSpPr>
        <p:spPr>
          <a:xfrm>
            <a:off x="7020272" y="6400800"/>
            <a:ext cx="2085123" cy="400110"/>
          </a:xfrm>
          <a:prstGeom prst="rect">
            <a:avLst/>
          </a:prstGeom>
        </p:spPr>
        <p:txBody>
          <a:bodyPr wrap="none">
            <a:spAutoFit/>
          </a:bodyPr>
          <a:lstStyle/>
          <a:p>
            <a:r>
              <a:rPr lang="es-MX" sz="2000" b="1" dirty="0">
                <a:solidFill>
                  <a:schemeClr val="bg1"/>
                </a:solidFill>
              </a:rPr>
              <a:t>Objeto de Estudio</a:t>
            </a:r>
          </a:p>
        </p:txBody>
      </p:sp>
      <p:sp>
        <p:nvSpPr>
          <p:cNvPr id="11" name="Rectángulo 10">
            <a:extLst>
              <a:ext uri="{FF2B5EF4-FFF2-40B4-BE49-F238E27FC236}">
                <a16:creationId xmlns:a16="http://schemas.microsoft.com/office/drawing/2014/main" xmlns="" id="{3E977029-A544-468A-9C87-755228AE8116}"/>
              </a:ext>
            </a:extLst>
          </p:cNvPr>
          <p:cNvSpPr/>
          <p:nvPr/>
        </p:nvSpPr>
        <p:spPr>
          <a:xfrm>
            <a:off x="0" y="3068960"/>
            <a:ext cx="2425630" cy="1322277"/>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sz="1600" kern="0" dirty="0">
                <a:solidFill>
                  <a:prstClr val="white"/>
                </a:solidFill>
              </a:rPr>
              <a:t>DESPLAZAMIENTO POR FORMAS DE VIOLENCIA Y CONFLICTIVIDAD EN CHIAPAS</a:t>
            </a:r>
            <a:endParaRPr kumimoji="0" lang="es-MX"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7" name="Conector: angular 6">
            <a:extLst>
              <a:ext uri="{FF2B5EF4-FFF2-40B4-BE49-F238E27FC236}">
                <a16:creationId xmlns:a16="http://schemas.microsoft.com/office/drawing/2014/main" xmlns="" id="{251DD15C-65CD-4676-BC65-319131B530D7}"/>
              </a:ext>
            </a:extLst>
          </p:cNvPr>
          <p:cNvCxnSpPr>
            <a:cxnSpLocks/>
          </p:cNvCxnSpPr>
          <p:nvPr/>
        </p:nvCxnSpPr>
        <p:spPr>
          <a:xfrm flipV="1">
            <a:off x="2432414" y="2124119"/>
            <a:ext cx="1622593" cy="151216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Conector: angular 9">
            <a:extLst>
              <a:ext uri="{FF2B5EF4-FFF2-40B4-BE49-F238E27FC236}">
                <a16:creationId xmlns:a16="http://schemas.microsoft.com/office/drawing/2014/main" xmlns="" id="{1873E148-C3D1-4109-B1A9-C493180B0249}"/>
              </a:ext>
            </a:extLst>
          </p:cNvPr>
          <p:cNvCxnSpPr>
            <a:cxnSpLocks/>
          </p:cNvCxnSpPr>
          <p:nvPr/>
        </p:nvCxnSpPr>
        <p:spPr>
          <a:xfrm>
            <a:off x="2425630" y="3649658"/>
            <a:ext cx="1629377" cy="158680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xmlns="" id="{C79C392C-96C0-46B7-8689-A27F01301585}"/>
              </a:ext>
            </a:extLst>
          </p:cNvPr>
          <p:cNvCxnSpPr/>
          <p:nvPr/>
        </p:nvCxnSpPr>
        <p:spPr>
          <a:xfrm>
            <a:off x="3131840" y="3649658"/>
            <a:ext cx="73821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xmlns="" id="{D5736F32-69CC-43EB-8B4F-1E764251B406}"/>
              </a:ext>
            </a:extLst>
          </p:cNvPr>
          <p:cNvSpPr/>
          <p:nvPr/>
        </p:nvSpPr>
        <p:spPr>
          <a:xfrm>
            <a:off x="4032546" y="1856528"/>
            <a:ext cx="2033632" cy="576065"/>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CAUSAS DEL DESPLAZAMIENTO</a:t>
            </a:r>
          </a:p>
        </p:txBody>
      </p:sp>
      <p:sp>
        <p:nvSpPr>
          <p:cNvPr id="23" name="Rectángulo 22">
            <a:extLst>
              <a:ext uri="{FF2B5EF4-FFF2-40B4-BE49-F238E27FC236}">
                <a16:creationId xmlns:a16="http://schemas.microsoft.com/office/drawing/2014/main" xmlns="" id="{A491A81C-EA6C-45F7-94AF-506FDF2C1125}"/>
              </a:ext>
            </a:extLst>
          </p:cNvPr>
          <p:cNvSpPr/>
          <p:nvPr/>
        </p:nvSpPr>
        <p:spPr>
          <a:xfrm>
            <a:off x="3870053" y="3327813"/>
            <a:ext cx="2160242" cy="576065"/>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sz="1400" kern="0" dirty="0">
                <a:solidFill>
                  <a:prstClr val="white"/>
                </a:solidFill>
                <a:latin typeface="Calibri" panose="020F0502020204030204"/>
              </a:rPr>
              <a:t>QUIENES DESPLAZAN</a:t>
            </a:r>
            <a:endPar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5" name="Rectángulo 24">
            <a:extLst>
              <a:ext uri="{FF2B5EF4-FFF2-40B4-BE49-F238E27FC236}">
                <a16:creationId xmlns:a16="http://schemas.microsoft.com/office/drawing/2014/main" xmlns="" id="{C0C9F833-3D44-489F-9B85-5E71ECF14505}"/>
              </a:ext>
            </a:extLst>
          </p:cNvPr>
          <p:cNvSpPr/>
          <p:nvPr/>
        </p:nvSpPr>
        <p:spPr>
          <a:xfrm>
            <a:off x="4055007" y="4899503"/>
            <a:ext cx="2033632" cy="521156"/>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QUIENES SON LOS DESPLAZADOS</a:t>
            </a:r>
          </a:p>
        </p:txBody>
      </p:sp>
      <p:sp>
        <p:nvSpPr>
          <p:cNvPr id="27" name="Rectángulo 26">
            <a:extLst>
              <a:ext uri="{FF2B5EF4-FFF2-40B4-BE49-F238E27FC236}">
                <a16:creationId xmlns:a16="http://schemas.microsoft.com/office/drawing/2014/main" xmlns="" id="{25CA5C88-4040-4297-9324-192FF8D48EA5}"/>
              </a:ext>
            </a:extLst>
          </p:cNvPr>
          <p:cNvSpPr/>
          <p:nvPr/>
        </p:nvSpPr>
        <p:spPr>
          <a:xfrm>
            <a:off x="6472953" y="1469545"/>
            <a:ext cx="2612799" cy="1748542"/>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marL="285750" lvl="0" indent="-285750" algn="just">
              <a:buFont typeface="Arial" panose="020B0604020202020204" pitchFamily="34" charset="0"/>
              <a:buChar char="•"/>
            </a:pPr>
            <a:r>
              <a:rPr lang="es-MX" sz="1200" kern="0" dirty="0">
                <a:solidFill>
                  <a:prstClr val="white"/>
                </a:solidFill>
              </a:rPr>
              <a:t>F</a:t>
            </a:r>
          </a:p>
          <a:p>
            <a:pPr marL="285750" lvl="0" indent="-285750" algn="just">
              <a:buFont typeface="Arial" panose="020B0604020202020204" pitchFamily="34" charset="0"/>
              <a:buChar char="•"/>
            </a:pPr>
            <a:endParaRPr lang="es-MX" sz="1200" kern="0" dirty="0">
              <a:solidFill>
                <a:prstClr val="white"/>
              </a:solidFill>
            </a:endParaRPr>
          </a:p>
          <a:p>
            <a:pPr lvl="0" algn="just"/>
            <a:endParaRPr lang="es-MX" sz="1200" kern="0" dirty="0">
              <a:solidFill>
                <a:prstClr val="white"/>
              </a:solidFill>
            </a:endParaRPr>
          </a:p>
          <a:p>
            <a:pPr marL="285750" lvl="0" indent="-285750" algn="just">
              <a:buFont typeface="Arial" panose="020B0604020202020204" pitchFamily="34" charset="0"/>
              <a:buChar char="•"/>
            </a:pPr>
            <a:r>
              <a:rPr lang="es-MX" sz="1200" kern="0" dirty="0">
                <a:solidFill>
                  <a:prstClr val="white"/>
                </a:solidFill>
              </a:rPr>
              <a:t>FENOMENOS NATURALES EXTREMOS</a:t>
            </a:r>
          </a:p>
          <a:p>
            <a:pPr marL="285750" lvl="0" indent="-285750" algn="just">
              <a:buFont typeface="Arial" panose="020B0604020202020204" pitchFamily="34" charset="0"/>
              <a:buChar char="•"/>
            </a:pPr>
            <a:r>
              <a:rPr lang="es-MX" sz="1200" kern="0" dirty="0">
                <a:solidFill>
                  <a:prstClr val="white"/>
                </a:solidFill>
              </a:rPr>
              <a:t>CONFLICTOS Y TENSIONES POLITICO-MILTARES</a:t>
            </a:r>
          </a:p>
          <a:p>
            <a:pPr marL="285750" lvl="0" indent="-285750" algn="just">
              <a:buFont typeface="Arial" panose="020B0604020202020204" pitchFamily="34" charset="0"/>
              <a:buChar char="•"/>
            </a:pPr>
            <a:r>
              <a:rPr lang="es-MX" sz="1200" kern="0" dirty="0">
                <a:solidFill>
                  <a:prstClr val="white"/>
                </a:solidFill>
              </a:rPr>
              <a:t>INFRAESTRUCTURA Y ORDENAMIENTO TERRITORIAL</a:t>
            </a:r>
          </a:p>
          <a:p>
            <a:pPr marL="285750" lvl="0" indent="-285750" algn="just">
              <a:buFont typeface="Arial" panose="020B0604020202020204" pitchFamily="34" charset="0"/>
              <a:buChar char="•"/>
            </a:pPr>
            <a:r>
              <a:rPr lang="es-MX" sz="1200" kern="0" dirty="0">
                <a:solidFill>
                  <a:prstClr val="white"/>
                </a:solidFill>
              </a:rPr>
              <a:t>GENTIFRICACION Y RENOVACION URBANA </a:t>
            </a:r>
          </a:p>
          <a:p>
            <a:pPr marL="285750" lvl="0" indent="-285750" algn="ctr">
              <a:buFont typeface="Arial" panose="020B0604020202020204" pitchFamily="34" charset="0"/>
              <a:buChar char="•"/>
            </a:pPr>
            <a:endParaRPr lang="es-MX" sz="1200" kern="0" dirty="0">
              <a:solidFill>
                <a:prstClr val="white"/>
              </a:solidFill>
            </a:endParaRPr>
          </a:p>
          <a:p>
            <a:pPr marL="285750" lvl="0" indent="-285750" algn="ctr">
              <a:buFont typeface="Arial" panose="020B0604020202020204" pitchFamily="34" charset="0"/>
              <a:buChar cha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33" name="Conector recto de flecha 32">
            <a:extLst>
              <a:ext uri="{FF2B5EF4-FFF2-40B4-BE49-F238E27FC236}">
                <a16:creationId xmlns:a16="http://schemas.microsoft.com/office/drawing/2014/main" xmlns="" id="{532445E0-23E9-41FC-A91F-DD29CE30079D}"/>
              </a:ext>
            </a:extLst>
          </p:cNvPr>
          <p:cNvCxnSpPr>
            <a:cxnSpLocks/>
          </p:cNvCxnSpPr>
          <p:nvPr/>
        </p:nvCxnSpPr>
        <p:spPr>
          <a:xfrm flipV="1">
            <a:off x="6065713" y="2171632"/>
            <a:ext cx="407240" cy="133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8" name="Rectángulo 37">
            <a:extLst>
              <a:ext uri="{FF2B5EF4-FFF2-40B4-BE49-F238E27FC236}">
                <a16:creationId xmlns:a16="http://schemas.microsoft.com/office/drawing/2014/main" xmlns="" id="{5297C100-EEE1-478C-A795-625C138762F1}"/>
              </a:ext>
            </a:extLst>
          </p:cNvPr>
          <p:cNvSpPr/>
          <p:nvPr/>
        </p:nvSpPr>
        <p:spPr>
          <a:xfrm>
            <a:off x="6519081" y="3429000"/>
            <a:ext cx="2612799" cy="576065"/>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marL="285750" lvl="0" indent="-285750" algn="just">
              <a:buFont typeface="Arial" panose="020B0604020202020204" pitchFamily="34" charset="0"/>
              <a:buChar char="•"/>
            </a:pPr>
            <a:endParaRPr lang="es-MX" sz="1200" kern="0" dirty="0">
              <a:solidFill>
                <a:prstClr val="white"/>
              </a:solidFill>
            </a:endParaRPr>
          </a:p>
          <a:p>
            <a:pPr marL="285750" lvl="0" indent="-285750" algn="just">
              <a:buFont typeface="Arial" panose="020B0604020202020204" pitchFamily="34" charset="0"/>
              <a:buChar char="•"/>
            </a:pPr>
            <a:r>
              <a:rPr lang="es-MX" sz="1200" kern="0" dirty="0">
                <a:solidFill>
                  <a:prstClr val="white"/>
                </a:solidFill>
              </a:rPr>
              <a:t>PARAMILITARES</a:t>
            </a:r>
          </a:p>
          <a:p>
            <a:pPr marL="285750" lvl="0" indent="-285750" algn="just">
              <a:buFont typeface="Arial" panose="020B0604020202020204" pitchFamily="34" charset="0"/>
              <a:buChar char="•"/>
            </a:pPr>
            <a:r>
              <a:rPr lang="es-MX" sz="1200" kern="0" dirty="0">
                <a:solidFill>
                  <a:prstClr val="white"/>
                </a:solidFill>
              </a:rPr>
              <a:t>FUERZAS ARMADAS DEL ESTADO</a:t>
            </a:r>
          </a:p>
          <a:p>
            <a:pPr marL="285750" lvl="0" indent="-285750" algn="ctr">
              <a:buFont typeface="Arial" panose="020B0604020202020204" pitchFamily="34" charset="0"/>
              <a:buChar cha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xmlns="" id="{456F5DC8-704E-49C3-BA5A-4421588E6CC9}"/>
              </a:ext>
            </a:extLst>
          </p:cNvPr>
          <p:cNvSpPr/>
          <p:nvPr/>
        </p:nvSpPr>
        <p:spPr>
          <a:xfrm>
            <a:off x="6514645" y="4875253"/>
            <a:ext cx="2612799" cy="556658"/>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marL="285750" lvl="0" indent="-285750" algn="just">
              <a:buFont typeface="Arial" panose="020B0604020202020204" pitchFamily="34" charset="0"/>
              <a:buChar char="•"/>
            </a:pPr>
            <a:endParaRPr lang="es-MX" sz="1200" kern="0" dirty="0">
              <a:solidFill>
                <a:prstClr val="white"/>
              </a:solidFill>
            </a:endParaRPr>
          </a:p>
          <a:p>
            <a:pPr marL="285750" lvl="0" indent="-285750" algn="just">
              <a:buFont typeface="Arial" panose="020B0604020202020204" pitchFamily="34" charset="0"/>
              <a:buChar char="•"/>
            </a:pPr>
            <a:r>
              <a:rPr lang="es-MX" sz="1200" kern="0" dirty="0">
                <a:solidFill>
                  <a:prstClr val="white"/>
                </a:solidFill>
              </a:rPr>
              <a:t>GRUPOS TZOLTILES DEL ESTADO DE CHIAPAS</a:t>
            </a:r>
          </a:p>
          <a:p>
            <a:pPr marL="285750" lvl="0" indent="-285750" algn="ctr">
              <a:buFont typeface="Arial" panose="020B0604020202020204" pitchFamily="34" charset="0"/>
              <a:buChar cha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cxnSp>
        <p:nvCxnSpPr>
          <p:cNvPr id="49" name="Conector recto de flecha 48">
            <a:extLst>
              <a:ext uri="{FF2B5EF4-FFF2-40B4-BE49-F238E27FC236}">
                <a16:creationId xmlns:a16="http://schemas.microsoft.com/office/drawing/2014/main" xmlns="" id="{676E7CFB-1FE6-4675-B734-A1C753D95050}"/>
              </a:ext>
            </a:extLst>
          </p:cNvPr>
          <p:cNvCxnSpPr>
            <a:cxnSpLocks/>
          </p:cNvCxnSpPr>
          <p:nvPr/>
        </p:nvCxnSpPr>
        <p:spPr>
          <a:xfrm flipV="1">
            <a:off x="6065248" y="3589498"/>
            <a:ext cx="407240" cy="133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xmlns="" id="{15485B5E-6DB1-43E9-8F1B-FF084645D345}"/>
              </a:ext>
            </a:extLst>
          </p:cNvPr>
          <p:cNvCxnSpPr>
            <a:cxnSpLocks/>
          </p:cNvCxnSpPr>
          <p:nvPr/>
        </p:nvCxnSpPr>
        <p:spPr>
          <a:xfrm flipV="1">
            <a:off x="6073397" y="5160081"/>
            <a:ext cx="407240" cy="133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3">
            <a:extLst>
              <a:ext uri="{FF2B5EF4-FFF2-40B4-BE49-F238E27FC236}">
                <a16:creationId xmlns:a16="http://schemas.microsoft.com/office/drawing/2014/main" xmlns="" id="{0F88EA37-5D0E-4DA5-BD58-D41EA90490CD}"/>
              </a:ext>
            </a:extLst>
          </p:cNvPr>
          <p:cNvSpPr txBox="1">
            <a:spLocks/>
          </p:cNvSpPr>
          <p:nvPr/>
        </p:nvSpPr>
        <p:spPr>
          <a:xfrm>
            <a:off x="2313031" y="45370"/>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pic>
        <p:nvPicPr>
          <p:cNvPr id="4" name="Imagen 24">
            <a:extLst>
              <a:ext uri="{FF2B5EF4-FFF2-40B4-BE49-F238E27FC236}">
                <a16:creationId xmlns:a16="http://schemas.microsoft.com/office/drawing/2014/main" xmlns="" id="{D686650A-50F2-492E-88B1-89706BC19A6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45370"/>
            <a:ext cx="1552850" cy="1322296"/>
          </a:xfrm>
          <a:prstGeom prst="rect">
            <a:avLst/>
          </a:prstGeom>
          <a:noFill/>
        </p:spPr>
      </p:pic>
      <p:pic>
        <p:nvPicPr>
          <p:cNvPr id="5" name="image4.jpeg">
            <a:extLst>
              <a:ext uri="{FF2B5EF4-FFF2-40B4-BE49-F238E27FC236}">
                <a16:creationId xmlns:a16="http://schemas.microsoft.com/office/drawing/2014/main" xmlns="" id="{29450495-1AF2-40AC-8490-ACAC3361558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3591" y="45371"/>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8" name="Rectángulo 7">
            <a:extLst>
              <a:ext uri="{FF2B5EF4-FFF2-40B4-BE49-F238E27FC236}">
                <a16:creationId xmlns:a16="http://schemas.microsoft.com/office/drawing/2014/main" xmlns="" id="{8819F594-CFB8-44C2-A250-89AD37004562}"/>
              </a:ext>
            </a:extLst>
          </p:cNvPr>
          <p:cNvSpPr/>
          <p:nvPr/>
        </p:nvSpPr>
        <p:spPr>
          <a:xfrm>
            <a:off x="5767307" y="6346881"/>
            <a:ext cx="3220049" cy="400110"/>
          </a:xfrm>
          <a:prstGeom prst="rect">
            <a:avLst/>
          </a:prstGeom>
        </p:spPr>
        <p:txBody>
          <a:bodyPr wrap="none">
            <a:spAutoFit/>
          </a:bodyPr>
          <a:lstStyle/>
          <a:p>
            <a:r>
              <a:rPr lang="es-MX" sz="2000" b="1" dirty="0">
                <a:solidFill>
                  <a:schemeClr val="bg1"/>
                </a:solidFill>
              </a:rPr>
              <a:t>Planteamiento del Problema</a:t>
            </a:r>
          </a:p>
        </p:txBody>
      </p:sp>
      <p:sp>
        <p:nvSpPr>
          <p:cNvPr id="10" name="Rectángulo 9">
            <a:extLst>
              <a:ext uri="{FF2B5EF4-FFF2-40B4-BE49-F238E27FC236}">
                <a16:creationId xmlns:a16="http://schemas.microsoft.com/office/drawing/2014/main" xmlns="" id="{40B8EE8E-6D1C-46EC-B8D6-92535B451014}"/>
              </a:ext>
            </a:extLst>
          </p:cNvPr>
          <p:cNvSpPr/>
          <p:nvPr/>
        </p:nvSpPr>
        <p:spPr>
          <a:xfrm>
            <a:off x="467544" y="2203546"/>
            <a:ext cx="8352928" cy="3262432"/>
          </a:xfrm>
          <a:prstGeom prst="rect">
            <a:avLst/>
          </a:prstGeom>
        </p:spPr>
        <p:txBody>
          <a:bodyPr wrap="square">
            <a:spAutoFit/>
          </a:bodyPr>
          <a:lstStyle/>
          <a:p>
            <a:pPr algn="just"/>
            <a:r>
              <a:rPr lang="es-MX" dirty="0"/>
              <a:t>Ante la imposición de proyectos del desarrollo del país se trastocan temas con base a grupos tzotziles en el estado de Chiapas, que resultan ser afectados ante tal desarrollo, por lo que surge la cuestión sobre la existencia de </a:t>
            </a:r>
            <a:r>
              <a:rPr lang="es-MX" sz="2000" b="1" dirty="0"/>
              <a:t>¿Cuál es el tipo de instrumento basado en derechos humanos y protección civil se encuentra asociado a peligros antropogénicos a causa por desplazamiento forzado por otras formas de violencias o conflictividad en el Estado de Chiapas?;</a:t>
            </a:r>
            <a:r>
              <a:rPr lang="es-MX" sz="2000" dirty="0"/>
              <a:t> </a:t>
            </a:r>
            <a:r>
              <a:rPr lang="es-MX" dirty="0"/>
              <a:t>del cual pueda ser reconocido en la Ley General de Protección Civil pero no en la asignación de recursos; si no que en ambos casos deba incluirse en un apartado que reconozca la reparación del daño como una intervención vinculada con derechos humanos, no solamente como dádivas institucionales o empresariales, si no como protección en la salvaguarda de los mismos.</a:t>
            </a:r>
          </a:p>
        </p:txBody>
      </p:sp>
    </p:spTree>
    <p:extLst>
      <p:ext uri="{BB962C8B-B14F-4D97-AF65-F5344CB8AC3E}">
        <p14:creationId xmlns:p14="http://schemas.microsoft.com/office/powerpoint/2010/main" val="20696584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3">
            <a:extLst>
              <a:ext uri="{FF2B5EF4-FFF2-40B4-BE49-F238E27FC236}">
                <a16:creationId xmlns:a16="http://schemas.microsoft.com/office/drawing/2014/main" xmlns="" id="{ECCA218F-3906-419B-BE82-6B6C8048E1BE}"/>
              </a:ext>
            </a:extLst>
          </p:cNvPr>
          <p:cNvSpPr txBox="1">
            <a:spLocks/>
          </p:cNvSpPr>
          <p:nvPr/>
        </p:nvSpPr>
        <p:spPr>
          <a:xfrm>
            <a:off x="2313031" y="45370"/>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pic>
        <p:nvPicPr>
          <p:cNvPr id="3" name="Imagen 24">
            <a:extLst>
              <a:ext uri="{FF2B5EF4-FFF2-40B4-BE49-F238E27FC236}">
                <a16:creationId xmlns:a16="http://schemas.microsoft.com/office/drawing/2014/main" xmlns="" id="{DFA12505-42C3-4AC7-903C-FD92F7BFFF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45370"/>
            <a:ext cx="1552850" cy="1322296"/>
          </a:xfrm>
          <a:prstGeom prst="rect">
            <a:avLst/>
          </a:prstGeom>
          <a:noFill/>
        </p:spPr>
      </p:pic>
      <p:pic>
        <p:nvPicPr>
          <p:cNvPr id="4" name="image4.jpeg">
            <a:extLst>
              <a:ext uri="{FF2B5EF4-FFF2-40B4-BE49-F238E27FC236}">
                <a16:creationId xmlns:a16="http://schemas.microsoft.com/office/drawing/2014/main" xmlns="" id="{FFEDDACC-7A68-4D49-8ECA-1F19668320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0453" y="48750"/>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xmlns="" id="{D4625CE3-A303-4244-847F-C7BFF48B7E3D}"/>
              </a:ext>
            </a:extLst>
          </p:cNvPr>
          <p:cNvSpPr/>
          <p:nvPr/>
        </p:nvSpPr>
        <p:spPr>
          <a:xfrm>
            <a:off x="7564818" y="6375600"/>
            <a:ext cx="1480342" cy="400110"/>
          </a:xfrm>
          <a:prstGeom prst="rect">
            <a:avLst/>
          </a:prstGeom>
        </p:spPr>
        <p:txBody>
          <a:bodyPr wrap="none">
            <a:spAutoFit/>
          </a:bodyPr>
          <a:lstStyle/>
          <a:p>
            <a:r>
              <a:rPr lang="es-MX" sz="2000" b="1" dirty="0">
                <a:solidFill>
                  <a:schemeClr val="bg1"/>
                </a:solidFill>
              </a:rPr>
              <a:t>Justificación</a:t>
            </a:r>
          </a:p>
        </p:txBody>
      </p:sp>
      <p:sp>
        <p:nvSpPr>
          <p:cNvPr id="6" name="Rectángulo 5">
            <a:extLst>
              <a:ext uri="{FF2B5EF4-FFF2-40B4-BE49-F238E27FC236}">
                <a16:creationId xmlns:a16="http://schemas.microsoft.com/office/drawing/2014/main" xmlns="" id="{2E5E8BD8-C1E7-4E03-A99D-913F7EF79A06}"/>
              </a:ext>
            </a:extLst>
          </p:cNvPr>
          <p:cNvSpPr/>
          <p:nvPr/>
        </p:nvSpPr>
        <p:spPr>
          <a:xfrm>
            <a:off x="3131840" y="4293096"/>
            <a:ext cx="2699792" cy="1512168"/>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sz="1600" b="1" dirty="0">
                <a:solidFill>
                  <a:schemeClr val="bg1"/>
                </a:solidFill>
              </a:rPr>
              <a:t>EL RESPETO, LA PROTECCIÓN Y LA GARANTÍA DE LOS DERECHOS HUMANOS APLICADOS A LA PROTECCIÓN CIVIL</a:t>
            </a:r>
            <a:r>
              <a:rPr lang="es-MX" sz="1600" dirty="0">
                <a:solidFill>
                  <a:schemeClr val="bg1"/>
                </a:solidFill>
              </a:rPr>
              <a:t> </a:t>
            </a:r>
            <a:endParaRPr kumimoji="0" lang="es-MX" sz="1600" b="0" i="0" u="none" strike="noStrike" kern="0" cap="none" spc="0" normalizeH="0" baseline="0" noProof="0" dirty="0">
              <a:ln>
                <a:noFill/>
              </a:ln>
              <a:solidFill>
                <a:schemeClr val="bg1"/>
              </a:solidFill>
              <a:effectLst/>
              <a:uLnTx/>
              <a:uFillTx/>
            </a:endParaRPr>
          </a:p>
        </p:txBody>
      </p:sp>
      <p:sp>
        <p:nvSpPr>
          <p:cNvPr id="7" name="Rectángulo 6">
            <a:extLst>
              <a:ext uri="{FF2B5EF4-FFF2-40B4-BE49-F238E27FC236}">
                <a16:creationId xmlns:a16="http://schemas.microsoft.com/office/drawing/2014/main" xmlns="" id="{CB4C10A5-656D-4598-AF46-E5CC998829E9}"/>
              </a:ext>
            </a:extLst>
          </p:cNvPr>
          <p:cNvSpPr/>
          <p:nvPr/>
        </p:nvSpPr>
        <p:spPr>
          <a:xfrm>
            <a:off x="3268921" y="1903765"/>
            <a:ext cx="2425630" cy="1322277"/>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sz="1600" kern="0" dirty="0">
                <a:solidFill>
                  <a:prstClr val="white"/>
                </a:solidFill>
              </a:rPr>
              <a:t>DESPLAZAMIENTO POR FORMAS DE VIOLENCIA Y CONFLICTIVIDAD EN CHIAPAS</a:t>
            </a:r>
            <a:endParaRPr kumimoji="0" lang="es-MX"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ángulo 7">
            <a:extLst>
              <a:ext uri="{FF2B5EF4-FFF2-40B4-BE49-F238E27FC236}">
                <a16:creationId xmlns:a16="http://schemas.microsoft.com/office/drawing/2014/main" xmlns="" id="{3B6EEA9A-2DBC-4242-AF5F-B154C5FF764E}"/>
              </a:ext>
            </a:extLst>
          </p:cNvPr>
          <p:cNvSpPr/>
          <p:nvPr/>
        </p:nvSpPr>
        <p:spPr>
          <a:xfrm>
            <a:off x="6261517" y="1879283"/>
            <a:ext cx="2606602" cy="1322277"/>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sz="1600" dirty="0">
                <a:solidFill>
                  <a:schemeClr val="bg1"/>
                </a:solidFill>
              </a:rPr>
              <a:t>ANÁLISIS TEÓRICO-FUNDAMENTADO DE LA VULNERABILIDAD SOCIAL PROPONIENDO DIVERSOS INDICADORES </a:t>
            </a:r>
            <a:endParaRPr kumimoji="0" lang="es-MX" sz="1600" b="0" i="0" u="none" strike="noStrike" kern="0" cap="none" spc="0" normalizeH="0" baseline="0" noProof="0" dirty="0">
              <a:ln>
                <a:noFill/>
              </a:ln>
              <a:solidFill>
                <a:schemeClr val="bg1"/>
              </a:solidFill>
              <a:effectLst/>
              <a:uLnTx/>
              <a:uFillTx/>
              <a:latin typeface="Calibri" panose="020F0502020204030204"/>
            </a:endParaRPr>
          </a:p>
        </p:txBody>
      </p:sp>
      <p:sp>
        <p:nvSpPr>
          <p:cNvPr id="9" name="Rectángulo 8">
            <a:extLst>
              <a:ext uri="{FF2B5EF4-FFF2-40B4-BE49-F238E27FC236}">
                <a16:creationId xmlns:a16="http://schemas.microsoft.com/office/drawing/2014/main" xmlns="" id="{5E273ADC-1379-4222-AEF6-DC416500B0E5}"/>
              </a:ext>
            </a:extLst>
          </p:cNvPr>
          <p:cNvSpPr/>
          <p:nvPr/>
        </p:nvSpPr>
        <p:spPr>
          <a:xfrm>
            <a:off x="340035" y="1888724"/>
            <a:ext cx="2425630" cy="1322277"/>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dirty="0">
                <a:solidFill>
                  <a:schemeClr val="bg1"/>
                </a:solidFill>
              </a:rPr>
              <a:t>LA AUSENCIA DE GARANTÍAS PARA SUS VIDAS Y BIENES </a:t>
            </a:r>
            <a:endParaRPr kumimoji="0" lang="es-MX" sz="1600" b="0" i="0" u="none" strike="noStrike" kern="0" cap="none" spc="0" normalizeH="0" baseline="0" noProof="0" dirty="0">
              <a:ln>
                <a:noFill/>
              </a:ln>
              <a:solidFill>
                <a:schemeClr val="bg1"/>
              </a:solidFill>
              <a:effectLst/>
              <a:uLnTx/>
              <a:uFillTx/>
              <a:latin typeface="Calibri" panose="020F0502020204030204"/>
            </a:endParaRPr>
          </a:p>
        </p:txBody>
      </p:sp>
      <p:cxnSp>
        <p:nvCxnSpPr>
          <p:cNvPr id="17" name="Conector recto de flecha 16">
            <a:extLst>
              <a:ext uri="{FF2B5EF4-FFF2-40B4-BE49-F238E27FC236}">
                <a16:creationId xmlns:a16="http://schemas.microsoft.com/office/drawing/2014/main" xmlns="" id="{10DD41A4-0CA2-4FB9-9AF3-DAB19A58198F}"/>
              </a:ext>
            </a:extLst>
          </p:cNvPr>
          <p:cNvCxnSpPr/>
          <p:nvPr/>
        </p:nvCxnSpPr>
        <p:spPr>
          <a:xfrm>
            <a:off x="1835696" y="3226042"/>
            <a:ext cx="2448272" cy="10670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xmlns="" id="{D914A060-BF25-41E1-8AD0-1541B193C0F0}"/>
              </a:ext>
            </a:extLst>
          </p:cNvPr>
          <p:cNvCxnSpPr>
            <a:stCxn id="7" idx="2"/>
            <a:endCxn id="6" idx="0"/>
          </p:cNvCxnSpPr>
          <p:nvPr/>
        </p:nvCxnSpPr>
        <p:spPr>
          <a:xfrm>
            <a:off x="4481736" y="3226042"/>
            <a:ext cx="0" cy="10670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xmlns="" id="{D39D835A-A534-47BB-B40A-9FE0CB279BBE}"/>
              </a:ext>
            </a:extLst>
          </p:cNvPr>
          <p:cNvCxnSpPr/>
          <p:nvPr/>
        </p:nvCxnSpPr>
        <p:spPr>
          <a:xfrm flipH="1">
            <a:off x="4718642" y="3235116"/>
            <a:ext cx="2898167" cy="10670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7282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4">
            <a:extLst>
              <a:ext uri="{FF2B5EF4-FFF2-40B4-BE49-F238E27FC236}">
                <a16:creationId xmlns:a16="http://schemas.microsoft.com/office/drawing/2014/main" xmlns="" id="{B3AA1E27-BCBB-4475-867B-E90B878D24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17447"/>
            <a:ext cx="1552850" cy="1322296"/>
          </a:xfrm>
          <a:prstGeom prst="rect">
            <a:avLst/>
          </a:prstGeom>
          <a:noFill/>
        </p:spPr>
      </p:pic>
      <p:pic>
        <p:nvPicPr>
          <p:cNvPr id="3" name="image4.jpeg">
            <a:extLst>
              <a:ext uri="{FF2B5EF4-FFF2-40B4-BE49-F238E27FC236}">
                <a16:creationId xmlns:a16="http://schemas.microsoft.com/office/drawing/2014/main" xmlns="" id="{345BA65B-E9E6-43DA-A863-2E4E17F6F10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4295" y="56237"/>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3">
            <a:extLst>
              <a:ext uri="{FF2B5EF4-FFF2-40B4-BE49-F238E27FC236}">
                <a16:creationId xmlns:a16="http://schemas.microsoft.com/office/drawing/2014/main" xmlns="" id="{A4A2E2AC-8425-4F43-8720-4B209F014383}"/>
              </a:ext>
            </a:extLst>
          </p:cNvPr>
          <p:cNvSpPr txBox="1">
            <a:spLocks/>
          </p:cNvSpPr>
          <p:nvPr/>
        </p:nvSpPr>
        <p:spPr>
          <a:xfrm>
            <a:off x="2218379" y="122539"/>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5" name="Rectángulo 4">
            <a:extLst>
              <a:ext uri="{FF2B5EF4-FFF2-40B4-BE49-F238E27FC236}">
                <a16:creationId xmlns:a16="http://schemas.microsoft.com/office/drawing/2014/main" xmlns="" id="{F119C70D-6009-4938-B5AA-9C218760775C}"/>
              </a:ext>
            </a:extLst>
          </p:cNvPr>
          <p:cNvSpPr/>
          <p:nvPr/>
        </p:nvSpPr>
        <p:spPr>
          <a:xfrm>
            <a:off x="7668344" y="6341258"/>
            <a:ext cx="1264707" cy="400110"/>
          </a:xfrm>
          <a:prstGeom prst="rect">
            <a:avLst/>
          </a:prstGeom>
        </p:spPr>
        <p:txBody>
          <a:bodyPr wrap="square">
            <a:spAutoFit/>
          </a:bodyPr>
          <a:lstStyle/>
          <a:p>
            <a:r>
              <a:rPr lang="es-MX" sz="2000" b="1" dirty="0">
                <a:solidFill>
                  <a:schemeClr val="bg1"/>
                </a:solidFill>
              </a:rPr>
              <a:t>Objetivos</a:t>
            </a:r>
          </a:p>
        </p:txBody>
      </p:sp>
      <p:sp>
        <p:nvSpPr>
          <p:cNvPr id="6" name="Rectángulo 5">
            <a:extLst>
              <a:ext uri="{FF2B5EF4-FFF2-40B4-BE49-F238E27FC236}">
                <a16:creationId xmlns:a16="http://schemas.microsoft.com/office/drawing/2014/main" xmlns="" id="{6ADF4B8C-B42E-481A-90C2-2EE362D89860}"/>
              </a:ext>
            </a:extLst>
          </p:cNvPr>
          <p:cNvSpPr/>
          <p:nvPr/>
        </p:nvSpPr>
        <p:spPr>
          <a:xfrm>
            <a:off x="1" y="1151824"/>
            <a:ext cx="9143999" cy="5389489"/>
          </a:xfrm>
          <a:prstGeom prst="rect">
            <a:avLst/>
          </a:prstGeom>
        </p:spPr>
        <p:txBody>
          <a:bodyPr wrap="square">
            <a:spAutoFit/>
          </a:bodyPr>
          <a:lstStyle/>
          <a:p>
            <a:pPr algn="just">
              <a:lnSpc>
                <a:spcPct val="115000"/>
              </a:lnSpc>
              <a:spcAft>
                <a:spcPts val="0"/>
              </a:spcAft>
            </a:pPr>
            <a:r>
              <a:rPr lang="es-MX" sz="1600" dirty="0">
                <a:ea typeface="Times New Roman" panose="02020603050405020304" pitchFamily="18" charset="0"/>
                <a:cs typeface="Times New Roman" panose="02020603050405020304" pitchFamily="18" charset="0"/>
              </a:rPr>
              <a:t> </a:t>
            </a:r>
          </a:p>
          <a:p>
            <a:pPr algn="just">
              <a:lnSpc>
                <a:spcPct val="115000"/>
              </a:lnSpc>
              <a:spcAft>
                <a:spcPts val="0"/>
              </a:spcAft>
            </a:pPr>
            <a:r>
              <a:rPr lang="es-MX" sz="1600" dirty="0">
                <a:ea typeface="Times New Roman" panose="02020603050405020304" pitchFamily="18" charset="0"/>
                <a:cs typeface="Times New Roman" panose="02020603050405020304" pitchFamily="18" charset="0"/>
              </a:rPr>
              <a:t> </a:t>
            </a:r>
          </a:p>
          <a:p>
            <a:pPr marL="342900" lvl="0" indent="-342900" algn="just">
              <a:lnSpc>
                <a:spcPct val="150000"/>
              </a:lnSpc>
              <a:spcAft>
                <a:spcPts val="0"/>
              </a:spcAft>
              <a:buFont typeface="Symbol" panose="05050102010706020507" pitchFamily="18" charset="2"/>
              <a:buChar char=""/>
            </a:pPr>
            <a:r>
              <a:rPr lang="es-MX" sz="1600" b="1" dirty="0">
                <a:ea typeface="Times New Roman" panose="02020603050405020304" pitchFamily="18" charset="0"/>
                <a:cs typeface="Times New Roman" panose="02020603050405020304" pitchFamily="18" charset="0"/>
              </a:rPr>
              <a:t>Conocer si existe un Protocolo de Protección Civil en el Estado de Chiapas para grupos desplazados por otras formas de violencia y/o conflictividad en el estado, para establecer la actuación sobre atención, protección y salvaguarda de acuerdo a Derechos Humanos aplicados en materia de Protección Civil.</a:t>
            </a:r>
          </a:p>
          <a:p>
            <a:pPr lvl="0" algn="just">
              <a:lnSpc>
                <a:spcPct val="150000"/>
              </a:lnSpc>
              <a:spcAft>
                <a:spcPts val="0"/>
              </a:spcAft>
            </a:pPr>
            <a:endParaRPr lang="es-MX" sz="1600" b="1" dirty="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sz="1600" b="1" dirty="0">
                <a:ea typeface="Times New Roman" panose="02020603050405020304" pitchFamily="18" charset="0"/>
                <a:cs typeface="Times New Roman" panose="02020603050405020304" pitchFamily="18" charset="0"/>
              </a:rPr>
              <a:t>Comprobar mediante un estudio teórico-fundamentado si se está cumpliendo con los lineamientos establecidos en el Protocolo de Protección Civil en el Estado de Chiapas para grupos desplazados por otras formas de violencia y/o conflictividad en la atención y restablecimiento de los derechos de hacia los grupos indígenas desplazados.</a:t>
            </a:r>
          </a:p>
          <a:p>
            <a:pPr lvl="0" algn="just">
              <a:lnSpc>
                <a:spcPct val="150000"/>
              </a:lnSpc>
              <a:spcAft>
                <a:spcPts val="0"/>
              </a:spcAft>
            </a:pPr>
            <a:endParaRPr lang="es-MX" sz="1600" b="1" dirty="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s-MX" sz="1600" b="1" dirty="0">
                <a:ea typeface="Times New Roman" panose="02020603050405020304" pitchFamily="18" charset="0"/>
                <a:cs typeface="Times New Roman" panose="02020603050405020304" pitchFamily="18" charset="0"/>
              </a:rPr>
              <a:t>Analizar los resultados de la investigación para consolidar el diagnóstico de la atención integral a los grupos desplazados, su impacto social y la salvaguarda de los mismos.</a:t>
            </a:r>
          </a:p>
          <a:p>
            <a:pPr algn="just">
              <a:lnSpc>
                <a:spcPct val="115000"/>
              </a:lnSpc>
              <a:spcAft>
                <a:spcPts val="0"/>
              </a:spcAft>
            </a:pPr>
            <a:r>
              <a:rPr lang="es-MX" b="1" dirty="0">
                <a:latin typeface="Copperplate Gothic Bold" panose="020E0705020206020404" pitchFamily="34" charset="0"/>
                <a:ea typeface="Times New Roman" panose="02020603050405020304" pitchFamily="18" charset="0"/>
                <a:cs typeface="Times New Roman" panose="02020603050405020304" pitchFamily="18" charset="0"/>
              </a:rPr>
              <a:t> </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1891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4">
            <a:extLst>
              <a:ext uri="{FF2B5EF4-FFF2-40B4-BE49-F238E27FC236}">
                <a16:creationId xmlns:a16="http://schemas.microsoft.com/office/drawing/2014/main" xmlns="" id="{D342BEE0-392C-45AD-9EF1-212D853425F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78691"/>
            <a:ext cx="1552850" cy="1322296"/>
          </a:xfrm>
          <a:prstGeom prst="rect">
            <a:avLst/>
          </a:prstGeom>
          <a:noFill/>
        </p:spPr>
      </p:pic>
      <p:pic>
        <p:nvPicPr>
          <p:cNvPr id="3" name="image4.jpeg">
            <a:extLst>
              <a:ext uri="{FF2B5EF4-FFF2-40B4-BE49-F238E27FC236}">
                <a16:creationId xmlns:a16="http://schemas.microsoft.com/office/drawing/2014/main" xmlns="" id="{B33249A7-225B-467B-BF85-1C37EBB8C19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4295" y="56237"/>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3">
            <a:extLst>
              <a:ext uri="{FF2B5EF4-FFF2-40B4-BE49-F238E27FC236}">
                <a16:creationId xmlns:a16="http://schemas.microsoft.com/office/drawing/2014/main" xmlns="" id="{64FF2225-FFCD-4E84-8EEC-120BD40885E1}"/>
              </a:ext>
            </a:extLst>
          </p:cNvPr>
          <p:cNvSpPr txBox="1">
            <a:spLocks/>
          </p:cNvSpPr>
          <p:nvPr/>
        </p:nvSpPr>
        <p:spPr>
          <a:xfrm>
            <a:off x="2218379" y="122539"/>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5" name="Rectángulo 4">
            <a:extLst>
              <a:ext uri="{FF2B5EF4-FFF2-40B4-BE49-F238E27FC236}">
                <a16:creationId xmlns:a16="http://schemas.microsoft.com/office/drawing/2014/main" xmlns="" id="{45F30599-A481-4D1F-9484-85C0606C4C27}"/>
              </a:ext>
            </a:extLst>
          </p:cNvPr>
          <p:cNvSpPr/>
          <p:nvPr/>
        </p:nvSpPr>
        <p:spPr>
          <a:xfrm>
            <a:off x="107504" y="2924944"/>
            <a:ext cx="2425630" cy="1322277"/>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sz="1600" kern="0">
                <a:solidFill>
                  <a:prstClr val="white"/>
                </a:solidFill>
              </a:rPr>
              <a:t>DESPLAZAMIENTO POR FORMAS DE VIOLENCIA Y CONFLICTIVIDAD EN CHIAPAS</a:t>
            </a:r>
            <a:endParaRPr lang="es-MX" sz="1600" kern="0" dirty="0">
              <a:solidFill>
                <a:prstClr val="white"/>
              </a:solidFill>
            </a:endParaRPr>
          </a:p>
        </p:txBody>
      </p:sp>
      <p:sp>
        <p:nvSpPr>
          <p:cNvPr id="6" name="Rectángulo 5">
            <a:extLst>
              <a:ext uri="{FF2B5EF4-FFF2-40B4-BE49-F238E27FC236}">
                <a16:creationId xmlns:a16="http://schemas.microsoft.com/office/drawing/2014/main" xmlns="" id="{638BD177-F4CE-49D1-A04A-75FC797F96CB}"/>
              </a:ext>
            </a:extLst>
          </p:cNvPr>
          <p:cNvSpPr/>
          <p:nvPr/>
        </p:nvSpPr>
        <p:spPr>
          <a:xfrm>
            <a:off x="3035148" y="2985861"/>
            <a:ext cx="3073702" cy="1322277"/>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sz="1600" dirty="0">
                <a:solidFill>
                  <a:schemeClr val="bg1"/>
                </a:solidFill>
              </a:rPr>
              <a:t>LA INVESTIGACIÓN PRETENDE SER UNA RECONSTRUCCIÓN TEÓRICO-FUNDAMENTADO Y, EN PARTE, SOCIO-HISTÓRICA, DE LOS PROCESOS DE COMUNICACIÓN </a:t>
            </a:r>
            <a:endParaRPr kumimoji="0" lang="es-MX" sz="1600" b="0" i="0" u="none" strike="noStrike" kern="0" cap="none" spc="0" normalizeH="0" baseline="0" noProof="0" dirty="0">
              <a:ln>
                <a:noFill/>
              </a:ln>
              <a:solidFill>
                <a:schemeClr val="bg1"/>
              </a:solidFill>
              <a:effectLst/>
              <a:uLnTx/>
              <a:uFillTx/>
              <a:latin typeface="Calibri" panose="020F0502020204030204"/>
            </a:endParaRPr>
          </a:p>
        </p:txBody>
      </p:sp>
      <p:sp>
        <p:nvSpPr>
          <p:cNvPr id="7" name="Rectángulo 6">
            <a:extLst>
              <a:ext uri="{FF2B5EF4-FFF2-40B4-BE49-F238E27FC236}">
                <a16:creationId xmlns:a16="http://schemas.microsoft.com/office/drawing/2014/main" xmlns="" id="{F081C2FE-5347-4D64-83B7-E2ED42740E02}"/>
              </a:ext>
            </a:extLst>
          </p:cNvPr>
          <p:cNvSpPr/>
          <p:nvPr/>
        </p:nvSpPr>
        <p:spPr>
          <a:xfrm>
            <a:off x="6515864" y="1628800"/>
            <a:ext cx="2425630" cy="4536504"/>
          </a:xfrm>
          <a:prstGeom prst="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lvl="0" algn="ctr"/>
            <a:r>
              <a:rPr lang="es-MX" dirty="0"/>
              <a:t> </a:t>
            </a:r>
            <a:r>
              <a:rPr lang="es-MX" sz="1600" dirty="0">
                <a:solidFill>
                  <a:schemeClr val="bg1"/>
                </a:solidFill>
              </a:rPr>
              <a:t>LA AMPLITUD DEL TEMA QUE SE PRESENTA EN ESTE TRABAJO DE INVESTIGACIÓN, CON DOS MACRO VARIABLES QUE INCLUYEN LAS POLÍTICAS COMUNICATIVAS DE DERECHOS HUMANOS Y PROTECCIÓN CIVIL SOBRE REDUCCIÓN DE RIESGOS Y LAS PRÁCTICAS COMUNICATIVAS EN UNA UNIDAD SOCIAL DETERMINADA</a:t>
            </a:r>
            <a:endParaRPr kumimoji="0" lang="es-MX" sz="1600" b="0" i="0" u="none" strike="noStrike" kern="0" cap="none" spc="0" normalizeH="0" baseline="0" noProof="0" dirty="0">
              <a:ln>
                <a:noFill/>
              </a:ln>
              <a:solidFill>
                <a:schemeClr val="bg1"/>
              </a:solidFill>
              <a:effectLst/>
              <a:uLnTx/>
              <a:uFillTx/>
            </a:endParaRPr>
          </a:p>
        </p:txBody>
      </p:sp>
      <p:cxnSp>
        <p:nvCxnSpPr>
          <p:cNvPr id="9" name="Conector recto de flecha 8">
            <a:extLst>
              <a:ext uri="{FF2B5EF4-FFF2-40B4-BE49-F238E27FC236}">
                <a16:creationId xmlns:a16="http://schemas.microsoft.com/office/drawing/2014/main" xmlns="" id="{2769BF77-ABBC-4882-A5DE-39A2F31236E4}"/>
              </a:ext>
            </a:extLst>
          </p:cNvPr>
          <p:cNvCxnSpPr/>
          <p:nvPr/>
        </p:nvCxnSpPr>
        <p:spPr>
          <a:xfrm>
            <a:off x="2533134" y="3429000"/>
            <a:ext cx="502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xmlns="" id="{CB103D53-02F4-419C-8297-567C44E8B8F9}"/>
              </a:ext>
            </a:extLst>
          </p:cNvPr>
          <p:cNvCxnSpPr/>
          <p:nvPr/>
        </p:nvCxnSpPr>
        <p:spPr>
          <a:xfrm>
            <a:off x="6108850" y="3429000"/>
            <a:ext cx="407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Rectángulo 11">
            <a:extLst>
              <a:ext uri="{FF2B5EF4-FFF2-40B4-BE49-F238E27FC236}">
                <a16:creationId xmlns:a16="http://schemas.microsoft.com/office/drawing/2014/main" xmlns="" id="{2200BF42-B105-49FA-B5A4-75A593622A16}"/>
              </a:ext>
            </a:extLst>
          </p:cNvPr>
          <p:cNvSpPr/>
          <p:nvPr/>
        </p:nvSpPr>
        <p:spPr>
          <a:xfrm>
            <a:off x="7308304" y="6401653"/>
            <a:ext cx="1835696" cy="400110"/>
          </a:xfrm>
          <a:prstGeom prst="rect">
            <a:avLst/>
          </a:prstGeom>
        </p:spPr>
        <p:txBody>
          <a:bodyPr wrap="square">
            <a:spAutoFit/>
          </a:bodyPr>
          <a:lstStyle/>
          <a:p>
            <a:r>
              <a:rPr lang="es-MX" sz="2000" b="1" dirty="0">
                <a:solidFill>
                  <a:schemeClr val="bg1"/>
                </a:solidFill>
              </a:rPr>
              <a:t>Marco Teórico</a:t>
            </a:r>
          </a:p>
        </p:txBody>
      </p:sp>
    </p:spTree>
    <p:extLst>
      <p:ext uri="{BB962C8B-B14F-4D97-AF65-F5344CB8AC3E}">
        <p14:creationId xmlns:p14="http://schemas.microsoft.com/office/powerpoint/2010/main" val="30518842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4">
            <a:extLst>
              <a:ext uri="{FF2B5EF4-FFF2-40B4-BE49-F238E27FC236}">
                <a16:creationId xmlns:a16="http://schemas.microsoft.com/office/drawing/2014/main" xmlns="" id="{D1D6AE90-CB27-4920-8B11-C7A10E8D6CC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78691"/>
            <a:ext cx="1552850" cy="1322296"/>
          </a:xfrm>
          <a:prstGeom prst="rect">
            <a:avLst/>
          </a:prstGeom>
          <a:noFill/>
        </p:spPr>
      </p:pic>
      <p:pic>
        <p:nvPicPr>
          <p:cNvPr id="3" name="image4.jpeg">
            <a:extLst>
              <a:ext uri="{FF2B5EF4-FFF2-40B4-BE49-F238E27FC236}">
                <a16:creationId xmlns:a16="http://schemas.microsoft.com/office/drawing/2014/main" xmlns="" id="{D8A2DF77-3E21-4927-B21A-7F53848F5F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4295" y="56237"/>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3">
            <a:extLst>
              <a:ext uri="{FF2B5EF4-FFF2-40B4-BE49-F238E27FC236}">
                <a16:creationId xmlns:a16="http://schemas.microsoft.com/office/drawing/2014/main" xmlns="" id="{10D7801D-BF6C-47A8-80D2-55E2A8D17730}"/>
              </a:ext>
            </a:extLst>
          </p:cNvPr>
          <p:cNvSpPr txBox="1">
            <a:spLocks/>
          </p:cNvSpPr>
          <p:nvPr/>
        </p:nvSpPr>
        <p:spPr>
          <a:xfrm>
            <a:off x="2218379" y="122539"/>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Rectángulo 5">
            <a:extLst>
              <a:ext uri="{FF2B5EF4-FFF2-40B4-BE49-F238E27FC236}">
                <a16:creationId xmlns:a16="http://schemas.microsoft.com/office/drawing/2014/main" xmlns="" id="{50544FE2-5F44-47E3-BABD-E01AFE0F5643}"/>
              </a:ext>
            </a:extLst>
          </p:cNvPr>
          <p:cNvSpPr/>
          <p:nvPr/>
        </p:nvSpPr>
        <p:spPr>
          <a:xfrm>
            <a:off x="776425" y="2366305"/>
            <a:ext cx="7560840" cy="2125390"/>
          </a:xfrm>
          <a:prstGeom prst="rect">
            <a:avLst/>
          </a:prstGeom>
        </p:spPr>
        <p:txBody>
          <a:bodyPr wrap="square">
            <a:spAutoFit/>
          </a:bodyPr>
          <a:lstStyle/>
          <a:p>
            <a:pPr algn="just">
              <a:lnSpc>
                <a:spcPct val="150000"/>
              </a:lnSpc>
              <a:spcAft>
                <a:spcPts val="1000"/>
              </a:spcAft>
            </a:pPr>
            <a:r>
              <a:rPr lang="es-MX" dirty="0">
                <a:latin typeface="Times New Roman" panose="02020603050405020304" pitchFamily="18" charset="0"/>
                <a:ea typeface="Times New Roman" panose="02020603050405020304" pitchFamily="18" charset="0"/>
                <a:cs typeface="Times New Roman" panose="02020603050405020304" pitchFamily="18" charset="0"/>
              </a:rPr>
              <a:t>En el estudio se contemplará el replanteamiento las políticas públicas de Protección Civil; así como el del marco jurídico sobre ley de protección civil y derechos humanos, con un enfoque asistencialista de carácter coyuntural para atender necesidades inmediatas en los procedimientos de actuación institucional ante la situación de los grupos desplazados.</a:t>
            </a:r>
            <a:endParaRPr lang="es-MX"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ángulo 6">
            <a:extLst>
              <a:ext uri="{FF2B5EF4-FFF2-40B4-BE49-F238E27FC236}">
                <a16:creationId xmlns:a16="http://schemas.microsoft.com/office/drawing/2014/main" xmlns="" id="{F2FBC168-0F0C-4D19-87C6-4D28A2314AF6}"/>
              </a:ext>
            </a:extLst>
          </p:cNvPr>
          <p:cNvSpPr/>
          <p:nvPr/>
        </p:nvSpPr>
        <p:spPr>
          <a:xfrm>
            <a:off x="7653189" y="6401653"/>
            <a:ext cx="1368152" cy="400110"/>
          </a:xfrm>
          <a:prstGeom prst="rect">
            <a:avLst/>
          </a:prstGeom>
        </p:spPr>
        <p:txBody>
          <a:bodyPr wrap="square">
            <a:spAutoFit/>
          </a:bodyPr>
          <a:lstStyle/>
          <a:p>
            <a:r>
              <a:rPr lang="es-MX" sz="2000" b="1" dirty="0" err="1">
                <a:solidFill>
                  <a:schemeClr val="bg1"/>
                </a:solidFill>
              </a:rPr>
              <a:t>Hipótesis</a:t>
            </a:r>
            <a:endParaRPr lang="es-MX" sz="2000" b="1" dirty="0">
              <a:solidFill>
                <a:schemeClr val="bg1"/>
              </a:solidFill>
            </a:endParaRPr>
          </a:p>
        </p:txBody>
      </p:sp>
    </p:spTree>
    <p:extLst>
      <p:ext uri="{BB962C8B-B14F-4D97-AF65-F5344CB8AC3E}">
        <p14:creationId xmlns:p14="http://schemas.microsoft.com/office/powerpoint/2010/main" val="1873981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4">
            <a:extLst>
              <a:ext uri="{FF2B5EF4-FFF2-40B4-BE49-F238E27FC236}">
                <a16:creationId xmlns:a16="http://schemas.microsoft.com/office/drawing/2014/main" xmlns="" id="{5C7D9E4F-7CF3-4118-9101-EE4B837467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656" y="31480"/>
            <a:ext cx="1552850" cy="1322296"/>
          </a:xfrm>
          <a:prstGeom prst="rect">
            <a:avLst/>
          </a:prstGeom>
          <a:noFill/>
        </p:spPr>
      </p:pic>
      <p:pic>
        <p:nvPicPr>
          <p:cNvPr id="3" name="image4.jpeg">
            <a:extLst>
              <a:ext uri="{FF2B5EF4-FFF2-40B4-BE49-F238E27FC236}">
                <a16:creationId xmlns:a16="http://schemas.microsoft.com/office/drawing/2014/main" xmlns="" id="{F900D8D2-951C-450D-9A20-5BDD7DAAC1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7635" y="122539"/>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3">
            <a:extLst>
              <a:ext uri="{FF2B5EF4-FFF2-40B4-BE49-F238E27FC236}">
                <a16:creationId xmlns:a16="http://schemas.microsoft.com/office/drawing/2014/main" xmlns="" id="{2255EDF4-DBFF-472E-A6F1-DAE84EB1D7B9}"/>
              </a:ext>
            </a:extLst>
          </p:cNvPr>
          <p:cNvSpPr txBox="1">
            <a:spLocks/>
          </p:cNvSpPr>
          <p:nvPr/>
        </p:nvSpPr>
        <p:spPr>
          <a:xfrm>
            <a:off x="2218379" y="122539"/>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5" name="Rectángulo 4">
            <a:extLst>
              <a:ext uri="{FF2B5EF4-FFF2-40B4-BE49-F238E27FC236}">
                <a16:creationId xmlns:a16="http://schemas.microsoft.com/office/drawing/2014/main" xmlns="" id="{F300CA95-9839-47CA-80B7-588133BA9E05}"/>
              </a:ext>
            </a:extLst>
          </p:cNvPr>
          <p:cNvSpPr/>
          <p:nvPr/>
        </p:nvSpPr>
        <p:spPr>
          <a:xfrm>
            <a:off x="122659" y="1276796"/>
            <a:ext cx="8898682" cy="4934171"/>
          </a:xfrm>
          <a:prstGeom prst="rect">
            <a:avLst/>
          </a:prstGeom>
        </p:spPr>
        <p:txBody>
          <a:bodyPr wrap="square">
            <a:spAutoFit/>
          </a:bodyPr>
          <a:lstStyle/>
          <a:p>
            <a:pPr marL="457200" algn="ctr">
              <a:lnSpc>
                <a:spcPct val="115000"/>
              </a:lnSpc>
              <a:spcAft>
                <a:spcPts val="0"/>
              </a:spcAft>
            </a:pPr>
            <a:r>
              <a:rPr lang="es-MX" sz="2400" b="1" dirty="0">
                <a:latin typeface="Times New Roman" panose="02020603050405020304" pitchFamily="18" charset="0"/>
                <a:ea typeface="Times New Roman" panose="02020603050405020304" pitchFamily="18" charset="0"/>
                <a:cs typeface="Times New Roman" panose="02020603050405020304" pitchFamily="18" charset="0"/>
              </a:rPr>
              <a:t>VARIABLES INDEPENDIENTES </a:t>
            </a:r>
            <a:endParaRPr lang="es-MX" sz="16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1000"/>
              </a:spcAft>
            </a:pPr>
            <a:r>
              <a:rPr lang="es-MX" dirty="0">
                <a:latin typeface="Times New Roman" panose="02020603050405020304" pitchFamily="18" charset="0"/>
                <a:ea typeface="Times New Roman" panose="02020603050405020304" pitchFamily="18" charset="0"/>
                <a:cs typeface="Times New Roman" panose="02020603050405020304" pitchFamily="18" charset="0"/>
              </a:rPr>
              <a:t> </a:t>
            </a:r>
            <a:endParaRPr lang="es-MX" sz="1600" dirty="0">
              <a:latin typeface="Calibri" panose="020F0502020204030204" pitchFamily="34" charset="0"/>
              <a:ea typeface="Times New Roman" panose="02020603050405020304" pitchFamily="18" charset="0"/>
              <a:cs typeface="Times New Roman" panose="02020603050405020304" pitchFamily="18" charset="0"/>
            </a:endParaRPr>
          </a:p>
          <a:p>
            <a:r>
              <a:rPr lang="es-MX" sz="2000" dirty="0">
                <a:ea typeface="Times New Roman" panose="02020603050405020304" pitchFamily="18" charset="0"/>
              </a:rPr>
              <a:t>Si no tienen derechos civiles y políticos, tampoco se les reconocen sus derechos económicos, sociales y culturales. Por eso el desplazamiento sigue siendo la consecuencia de conflicto que más afecta a la sociedad y que más incide en el deterioro creciente de la crisis de derechos humanos y protección civil en el estado. </a:t>
            </a:r>
            <a:r>
              <a:rPr lang="es-MX" sz="2000" dirty="0"/>
              <a:t>La verdad, la reparación y la justicia son principios básicos de restitución de sus derechos, en el marco de una política sostenible y coherente de derechos humanos, es por eso que las causas que originan esta problemática son:</a:t>
            </a:r>
          </a:p>
          <a:p>
            <a:pPr marL="285750" lvl="0" indent="-285750">
              <a:buFont typeface="Arial" panose="020B0604020202020204" pitchFamily="34" charset="0"/>
              <a:buChar char="•"/>
            </a:pPr>
            <a:r>
              <a:rPr lang="es-MX" sz="2000" dirty="0"/>
              <a:t>Conflicto armado</a:t>
            </a:r>
          </a:p>
          <a:p>
            <a:pPr marL="285750" lvl="0" indent="-285750">
              <a:buFont typeface="Arial" panose="020B0604020202020204" pitchFamily="34" charset="0"/>
              <a:buChar char="•"/>
            </a:pPr>
            <a:r>
              <a:rPr lang="es-MX" sz="2000" dirty="0"/>
              <a:t>Violencia generalizada</a:t>
            </a:r>
          </a:p>
          <a:p>
            <a:pPr marL="285750" lvl="0" indent="-285750">
              <a:buFont typeface="Arial" panose="020B0604020202020204" pitchFamily="34" charset="0"/>
              <a:buChar char="•"/>
            </a:pPr>
            <a:r>
              <a:rPr lang="es-MX" sz="2000" dirty="0"/>
              <a:t>Violaciones de los derechos humanos.</a:t>
            </a:r>
          </a:p>
          <a:p>
            <a:pPr marL="285750" lvl="0" indent="-285750">
              <a:buFont typeface="Arial" panose="020B0604020202020204" pitchFamily="34" charset="0"/>
              <a:buChar char="•"/>
            </a:pPr>
            <a:r>
              <a:rPr lang="es-MX" sz="2000" dirty="0"/>
              <a:t>Catástrofes naturales o provocadas por el ser humano y</a:t>
            </a:r>
          </a:p>
          <a:p>
            <a:pPr marL="285750" lvl="0" indent="-285750">
              <a:buFont typeface="Arial" panose="020B0604020202020204" pitchFamily="34" charset="0"/>
              <a:buChar char="•"/>
            </a:pPr>
            <a:r>
              <a:rPr lang="es-MX" sz="2000" dirty="0"/>
              <a:t>Proyectos de desarrollo.</a:t>
            </a:r>
          </a:p>
          <a:p>
            <a:endParaRPr lang="es-MX" dirty="0"/>
          </a:p>
        </p:txBody>
      </p:sp>
      <p:sp>
        <p:nvSpPr>
          <p:cNvPr id="6" name="Rectángulo 5">
            <a:extLst>
              <a:ext uri="{FF2B5EF4-FFF2-40B4-BE49-F238E27FC236}">
                <a16:creationId xmlns:a16="http://schemas.microsoft.com/office/drawing/2014/main" xmlns="" id="{7CA570D6-411C-42A9-8050-6DADD5A95F5B}"/>
              </a:ext>
            </a:extLst>
          </p:cNvPr>
          <p:cNvSpPr/>
          <p:nvPr/>
        </p:nvSpPr>
        <p:spPr>
          <a:xfrm>
            <a:off x="7653189" y="6401653"/>
            <a:ext cx="1368152" cy="400110"/>
          </a:xfrm>
          <a:prstGeom prst="rect">
            <a:avLst/>
          </a:prstGeom>
        </p:spPr>
        <p:txBody>
          <a:bodyPr wrap="square">
            <a:spAutoFit/>
          </a:bodyPr>
          <a:lstStyle/>
          <a:p>
            <a:r>
              <a:rPr lang="es-MX" sz="2000" b="1" dirty="0">
                <a:solidFill>
                  <a:schemeClr val="bg1"/>
                </a:solidFill>
              </a:rPr>
              <a:t>Variables</a:t>
            </a:r>
          </a:p>
        </p:txBody>
      </p:sp>
    </p:spTree>
    <p:extLst>
      <p:ext uri="{BB962C8B-B14F-4D97-AF65-F5344CB8AC3E}">
        <p14:creationId xmlns:p14="http://schemas.microsoft.com/office/powerpoint/2010/main" val="3449268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4">
            <a:extLst>
              <a:ext uri="{FF2B5EF4-FFF2-40B4-BE49-F238E27FC236}">
                <a16:creationId xmlns:a16="http://schemas.microsoft.com/office/drawing/2014/main" xmlns="" id="{EC6F603A-64B4-4AA3-A740-00DA3D3111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656" y="31480"/>
            <a:ext cx="1552850" cy="1322296"/>
          </a:xfrm>
          <a:prstGeom prst="rect">
            <a:avLst/>
          </a:prstGeom>
          <a:noFill/>
        </p:spPr>
      </p:pic>
      <p:pic>
        <p:nvPicPr>
          <p:cNvPr id="3" name="image4.jpeg">
            <a:extLst>
              <a:ext uri="{FF2B5EF4-FFF2-40B4-BE49-F238E27FC236}">
                <a16:creationId xmlns:a16="http://schemas.microsoft.com/office/drawing/2014/main" xmlns="" id="{9761ACDD-76E5-4072-8475-4E0B844565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7635" y="122539"/>
            <a:ext cx="1264707" cy="132229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3">
            <a:extLst>
              <a:ext uri="{FF2B5EF4-FFF2-40B4-BE49-F238E27FC236}">
                <a16:creationId xmlns:a16="http://schemas.microsoft.com/office/drawing/2014/main" xmlns="" id="{A0F1D3BE-EC33-4174-B4BA-A5D588B44A61}"/>
              </a:ext>
            </a:extLst>
          </p:cNvPr>
          <p:cNvSpPr txBox="1">
            <a:spLocks/>
          </p:cNvSpPr>
          <p:nvPr/>
        </p:nvSpPr>
        <p:spPr>
          <a:xfrm>
            <a:off x="2218379" y="122539"/>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5" name="Rectángulo 4">
            <a:extLst>
              <a:ext uri="{FF2B5EF4-FFF2-40B4-BE49-F238E27FC236}">
                <a16:creationId xmlns:a16="http://schemas.microsoft.com/office/drawing/2014/main" xmlns="" id="{EA06FE64-7A42-4532-819A-937165C66FAA}"/>
              </a:ext>
            </a:extLst>
          </p:cNvPr>
          <p:cNvSpPr/>
          <p:nvPr/>
        </p:nvSpPr>
        <p:spPr>
          <a:xfrm>
            <a:off x="7653189" y="6401653"/>
            <a:ext cx="1368152" cy="400110"/>
          </a:xfrm>
          <a:prstGeom prst="rect">
            <a:avLst/>
          </a:prstGeom>
        </p:spPr>
        <p:txBody>
          <a:bodyPr wrap="square">
            <a:spAutoFit/>
          </a:bodyPr>
          <a:lstStyle/>
          <a:p>
            <a:r>
              <a:rPr lang="es-MX" sz="2000" b="1" dirty="0">
                <a:solidFill>
                  <a:schemeClr val="bg1"/>
                </a:solidFill>
              </a:rPr>
              <a:t>Variables</a:t>
            </a:r>
          </a:p>
        </p:txBody>
      </p:sp>
      <p:sp>
        <p:nvSpPr>
          <p:cNvPr id="6" name="Rectángulo 5">
            <a:extLst>
              <a:ext uri="{FF2B5EF4-FFF2-40B4-BE49-F238E27FC236}">
                <a16:creationId xmlns:a16="http://schemas.microsoft.com/office/drawing/2014/main" xmlns="" id="{98F46C1D-D626-4FBA-B1E0-1A4A949708F7}"/>
              </a:ext>
            </a:extLst>
          </p:cNvPr>
          <p:cNvSpPr/>
          <p:nvPr/>
        </p:nvSpPr>
        <p:spPr>
          <a:xfrm>
            <a:off x="251520" y="1232013"/>
            <a:ext cx="8769821" cy="5121274"/>
          </a:xfrm>
          <a:prstGeom prst="rect">
            <a:avLst/>
          </a:prstGeom>
        </p:spPr>
        <p:txBody>
          <a:bodyPr wrap="square">
            <a:spAutoFit/>
          </a:bodyPr>
          <a:lstStyle/>
          <a:p>
            <a:pPr algn="ctr">
              <a:lnSpc>
                <a:spcPct val="150000"/>
              </a:lnSpc>
              <a:spcAft>
                <a:spcPts val="0"/>
              </a:spcAft>
            </a:pPr>
            <a:r>
              <a:rPr lang="es-MX" sz="2000" b="1" dirty="0">
                <a:latin typeface="Times New Roman" panose="02020603050405020304" pitchFamily="18" charset="0"/>
                <a:ea typeface="Calibri" panose="020F0502020204030204" pitchFamily="34" charset="0"/>
              </a:rPr>
              <a:t>VARIABLES DEPENDIENTES</a:t>
            </a:r>
            <a:endParaRPr lang="es-MX" dirty="0"/>
          </a:p>
          <a:p>
            <a:pPr algn="just">
              <a:lnSpc>
                <a:spcPct val="150000"/>
              </a:lnSpc>
              <a:spcAft>
                <a:spcPts val="0"/>
              </a:spcAft>
            </a:pPr>
            <a:r>
              <a:rPr lang="es-MX" sz="2000" dirty="0">
                <a:ea typeface="Calibri" panose="020F0502020204030204" pitchFamily="34" charset="0"/>
              </a:rPr>
              <a:t>Se tomará la necesidad de replantear la política y las instituciones de protección civil a partir de la incorporación de los enfoques de los derechos humanos, debido a que se ha tenido una débil presencia en el diseño y toma de decisiones relacionados con desastres y atención. Esto es la razón, por la que la reciente inclusión del concepto Gestión de Riesgos de Desastres ha tenido poca relevancia, ya que prevalece con una orientación centrada en la atención de emergencias, lo cual limita para la vinculación de la política de protección civil con los derechos económicos, sociales, culturales y ambientales, lo que es fundamental para contribuir a generar sinergias interinstitucionales a partir de un enfoque de transversalidad fundamentado en los derechos humanos.</a:t>
            </a:r>
            <a:endParaRPr lang="es-MX" sz="2000" dirty="0">
              <a:effectLst/>
            </a:endParaRPr>
          </a:p>
        </p:txBody>
      </p:sp>
    </p:spTree>
    <p:extLst>
      <p:ext uri="{BB962C8B-B14F-4D97-AF65-F5344CB8AC3E}">
        <p14:creationId xmlns:p14="http://schemas.microsoft.com/office/powerpoint/2010/main" val="41527465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6613</TotalTime>
  <Words>1021</Words>
  <Application>Microsoft Office PowerPoint</Application>
  <PresentationFormat>Presentación en pantalla (4:3)</PresentationFormat>
  <Paragraphs>105</Paragraphs>
  <Slides>11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11</vt:i4>
      </vt:variant>
    </vt:vector>
  </HeadingPairs>
  <TitlesOfParts>
    <vt:vector size="20" baseType="lpstr">
      <vt:lpstr>Arial</vt:lpstr>
      <vt:lpstr>Arial Black</vt:lpstr>
      <vt:lpstr>Calibri</vt:lpstr>
      <vt:lpstr>Calibri Light</vt:lpstr>
      <vt:lpstr>Copperplate Gothic Bold</vt:lpstr>
      <vt:lpstr>Source Sans Pro Light</vt:lpstr>
      <vt:lpstr>Symbol</vt:lpstr>
      <vt:lpstr>Times New Roman</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327</cp:revision>
  <cp:lastPrinted>2019-04-23T21:35:39Z</cp:lastPrinted>
  <dcterms:created xsi:type="dcterms:W3CDTF">2018-12-27T18:55:01Z</dcterms:created>
  <dcterms:modified xsi:type="dcterms:W3CDTF">2019-12-16T19:30:41Z</dcterms:modified>
</cp:coreProperties>
</file>