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3"/>
  </p:notesMasterIdLst>
  <p:sldIdLst>
    <p:sldId id="270" r:id="rId2"/>
    <p:sldId id="284" r:id="rId3"/>
    <p:sldId id="277" r:id="rId4"/>
    <p:sldId id="278" r:id="rId5"/>
    <p:sldId id="279" r:id="rId6"/>
    <p:sldId id="280" r:id="rId7"/>
    <p:sldId id="285" r:id="rId8"/>
    <p:sldId id="281" r:id="rId9"/>
    <p:sldId id="286" r:id="rId10"/>
    <p:sldId id="282" r:id="rId11"/>
    <p:sldId id="283"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1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71" autoAdjust="0"/>
    <p:restoredTop sz="94686" autoAdjust="0"/>
  </p:normalViewPr>
  <p:slideViewPr>
    <p:cSldViewPr>
      <p:cViewPr varScale="1">
        <p:scale>
          <a:sx n="92" d="100"/>
          <a:sy n="92" d="100"/>
        </p:scale>
        <p:origin x="166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C8330E-B11D-41A8-AE1A-FA9EB8DC5D2B}" type="datetimeFigureOut">
              <a:rPr lang="es-ES" smtClean="0"/>
              <a:t>20/12/2019</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FF9E39-106B-42B2-8543-73392752CC23}" type="slidenum">
              <a:rPr lang="es-ES" smtClean="0"/>
              <a:t>‹Nº›</a:t>
            </a:fld>
            <a:endParaRPr lang="es-ES"/>
          </a:p>
        </p:txBody>
      </p:sp>
    </p:spTree>
    <p:extLst>
      <p:ext uri="{BB962C8B-B14F-4D97-AF65-F5344CB8AC3E}">
        <p14:creationId xmlns:p14="http://schemas.microsoft.com/office/powerpoint/2010/main" val="77562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5DE5150-FB7F-4CC3-8543-5E8F127D845C}" type="datetimeFigureOut">
              <a:rPr lang="es-ES" smtClean="0"/>
              <a:t>20/12/2019</a:t>
            </a:fld>
            <a:endParaRPr lang="es-E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E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5C1D8A2-9CC0-471F-ABD8-15BF627DB4C1}" type="slidenum">
              <a:rPr lang="es-ES" smtClean="0"/>
              <a:t>‹Nº›</a:t>
            </a:fld>
            <a:endParaRPr lang="es-E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012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20/12/2019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770277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20/12/2019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534981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90333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20/12/2019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54480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5DE5150-FB7F-4CC3-8543-5E8F127D845C}" type="datetimeFigureOut">
              <a:rPr lang="es-ES" smtClean="0"/>
              <a:t>20/12/2019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42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5DE5150-FB7F-4CC3-8543-5E8F127D845C}" type="datetimeFigureOut">
              <a:rPr lang="es-ES" smtClean="0"/>
              <a:t>20/12/2019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87803374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5DE5150-FB7F-4CC3-8543-5E8F127D845C}" type="datetimeFigureOut">
              <a:rPr lang="es-ES" smtClean="0"/>
              <a:t>20/12/2019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48206760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5DE5150-FB7F-4CC3-8543-5E8F127D845C}" type="datetimeFigureOut">
              <a:rPr lang="es-ES" smtClean="0"/>
              <a:t>20/12/2019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79727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E5150-FB7F-4CC3-8543-5E8F127D845C}" type="datetimeFigureOut">
              <a:rPr lang="es-ES" smtClean="0"/>
              <a:t>20/12/2019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09584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5DE5150-FB7F-4CC3-8543-5E8F127D845C}" type="datetimeFigureOut">
              <a:rPr lang="es-ES" smtClean="0"/>
              <a:t>20/12/2019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26352901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5DE5150-FB7F-4CC3-8543-5E8F127D845C}" type="datetimeFigureOut">
              <a:rPr lang="es-ES" smtClean="0"/>
              <a:t>20/12/2019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59777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95DE5150-FB7F-4CC3-8543-5E8F127D845C}" type="datetimeFigureOut">
              <a:rPr lang="es-ES" smtClean="0"/>
              <a:t>20/12/2019</a:t>
            </a:fld>
            <a:endParaRPr lang="es-E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s-E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05C1D8A2-9CC0-471F-ABD8-15BF627DB4C1}" type="slidenum">
              <a:rPr lang="es-ES" smtClean="0"/>
              <a:t>‹Nº›</a:t>
            </a:fld>
            <a:endParaRPr lang="es-ES"/>
          </a:p>
        </p:txBody>
      </p:sp>
    </p:spTree>
    <p:extLst>
      <p:ext uri="{BB962C8B-B14F-4D97-AF65-F5344CB8AC3E}">
        <p14:creationId xmlns:p14="http://schemas.microsoft.com/office/powerpoint/2010/main" val="2693214473"/>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2364695" y="-2345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Rectangle 4"/>
          <p:cNvSpPr>
            <a:spLocks noChangeArrowheads="1"/>
          </p:cNvSpPr>
          <p:nvPr/>
        </p:nvSpPr>
        <p:spPr bwMode="auto">
          <a:xfrm>
            <a:off x="2364695" y="2226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8" name="5 CuadroTexto"/>
          <p:cNvSpPr txBox="1"/>
          <p:nvPr/>
        </p:nvSpPr>
        <p:spPr>
          <a:xfrm>
            <a:off x="611559" y="6011996"/>
            <a:ext cx="7920881" cy="276999"/>
          </a:xfrm>
          <a:prstGeom prst="rect">
            <a:avLst/>
          </a:prstGeom>
          <a:noFill/>
          <a:ln w="38100">
            <a:noFill/>
          </a:ln>
        </p:spPr>
        <p:txBody>
          <a:bodyPr wrap="square" rtlCol="0">
            <a:spAutoFit/>
          </a:bodyPr>
          <a:lstStyle/>
          <a:p>
            <a:pPr algn="r"/>
            <a:r>
              <a:rPr lang="es-MX" sz="1200" b="1" dirty="0">
                <a:solidFill>
                  <a:schemeClr val="accent2">
                    <a:lumMod val="50000"/>
                  </a:schemeClr>
                </a:solidFill>
                <a:latin typeface="Arial" panose="020B0604020202020204" pitchFamily="34" charset="0"/>
                <a:cs typeface="Arial" panose="020B0604020202020204" pitchFamily="34" charset="0"/>
              </a:rPr>
              <a:t>Ocozocoautla de Espinosa, Chiapas; 21 de Diciembre de 2019</a:t>
            </a:r>
            <a:endParaRPr lang="es-ES" sz="1200" b="1" dirty="0">
              <a:solidFill>
                <a:schemeClr val="accent2">
                  <a:lumMod val="50000"/>
                </a:schemeClr>
              </a:solidFill>
              <a:latin typeface="Arial" panose="020B0604020202020204" pitchFamily="34" charset="0"/>
              <a:cs typeface="Arial" panose="020B0604020202020204" pitchFamily="34" charset="0"/>
            </a:endParaRPr>
          </a:p>
        </p:txBody>
      </p:sp>
      <p:sp>
        <p:nvSpPr>
          <p:cNvPr id="22" name="Title 13"/>
          <p:cNvSpPr txBox="1">
            <a:spLocks/>
          </p:cNvSpPr>
          <p:nvPr/>
        </p:nvSpPr>
        <p:spPr>
          <a:xfrm>
            <a:off x="1624265" y="1823816"/>
            <a:ext cx="5895467" cy="830997"/>
          </a:xfrm>
          <a:prstGeom prst="rect">
            <a:avLst/>
          </a:prstGeom>
          <a:noFill/>
          <a:ln>
            <a:noFill/>
          </a:ln>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sz="2400" b="1" dirty="0">
                <a:ln w="50800"/>
                <a:solidFill>
                  <a:schemeClr val="bg2">
                    <a:lumMod val="25000"/>
                  </a:schemeClr>
                </a:solidFill>
              </a:rPr>
              <a:t>EN GESTIÓN INTEGRAL DE RIESGOS Y PROTECCIÓN CIVIL</a:t>
            </a:r>
          </a:p>
        </p:txBody>
      </p:sp>
      <p:sp>
        <p:nvSpPr>
          <p:cNvPr id="17" name="Title 13"/>
          <p:cNvSpPr>
            <a:spLocks noGrp="1"/>
          </p:cNvSpPr>
          <p:nvPr/>
        </p:nvSpPr>
        <p:spPr bwMode="auto">
          <a:xfrm>
            <a:off x="1500242" y="3006824"/>
            <a:ext cx="6151492" cy="320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fontAlgn="base">
              <a:spcBef>
                <a:spcPct val="0"/>
              </a:spcBef>
              <a:spcAft>
                <a:spcPct val="0"/>
              </a:spcAft>
              <a:defRPr sz="3200" kern="1200">
                <a:solidFill>
                  <a:srgbClr val="959595"/>
                </a:solidFill>
                <a:latin typeface="Source Sans Pro Light" pitchFamily="34" charset="0"/>
                <a:ea typeface="+mj-ea"/>
                <a:cs typeface="+mj-cs"/>
              </a:defRPr>
            </a:lvl1pPr>
            <a:lvl2pPr algn="l" rtl="0" fontAlgn="base">
              <a:spcBef>
                <a:spcPct val="0"/>
              </a:spcBef>
              <a:spcAft>
                <a:spcPct val="0"/>
              </a:spcAft>
              <a:defRPr sz="3200">
                <a:solidFill>
                  <a:srgbClr val="959595"/>
                </a:solidFill>
                <a:latin typeface="Source Sans Pro Light" pitchFamily="34" charset="0"/>
              </a:defRPr>
            </a:lvl2pPr>
            <a:lvl3pPr algn="l" rtl="0" fontAlgn="base">
              <a:spcBef>
                <a:spcPct val="0"/>
              </a:spcBef>
              <a:spcAft>
                <a:spcPct val="0"/>
              </a:spcAft>
              <a:defRPr sz="3200">
                <a:solidFill>
                  <a:srgbClr val="959595"/>
                </a:solidFill>
                <a:latin typeface="Source Sans Pro Light" pitchFamily="34" charset="0"/>
              </a:defRPr>
            </a:lvl3pPr>
            <a:lvl4pPr algn="l" rtl="0" fontAlgn="base">
              <a:spcBef>
                <a:spcPct val="0"/>
              </a:spcBef>
              <a:spcAft>
                <a:spcPct val="0"/>
              </a:spcAft>
              <a:defRPr sz="3200">
                <a:solidFill>
                  <a:srgbClr val="959595"/>
                </a:solidFill>
                <a:latin typeface="Source Sans Pro Light" pitchFamily="34" charset="0"/>
              </a:defRPr>
            </a:lvl4pPr>
            <a:lvl5pPr algn="l" rtl="0" fontAlgn="base">
              <a:spcBef>
                <a:spcPct val="0"/>
              </a:spcBef>
              <a:spcAft>
                <a:spcPct val="0"/>
              </a:spcAft>
              <a:defRPr sz="3200">
                <a:solidFill>
                  <a:srgbClr val="959595"/>
                </a:solidFill>
                <a:latin typeface="Source Sans Pro Light" pitchFamily="34" charset="0"/>
              </a:defRPr>
            </a:lvl5pPr>
            <a:lvl6pPr marL="457200" algn="l" rtl="0" fontAlgn="base">
              <a:spcBef>
                <a:spcPct val="0"/>
              </a:spcBef>
              <a:spcAft>
                <a:spcPct val="0"/>
              </a:spcAft>
              <a:defRPr sz="3200">
                <a:solidFill>
                  <a:srgbClr val="959595"/>
                </a:solidFill>
                <a:latin typeface="Source Sans Pro Light" pitchFamily="34" charset="0"/>
              </a:defRPr>
            </a:lvl6pPr>
            <a:lvl7pPr marL="914400" algn="l" rtl="0" fontAlgn="base">
              <a:spcBef>
                <a:spcPct val="0"/>
              </a:spcBef>
              <a:spcAft>
                <a:spcPct val="0"/>
              </a:spcAft>
              <a:defRPr sz="3200">
                <a:solidFill>
                  <a:srgbClr val="959595"/>
                </a:solidFill>
                <a:latin typeface="Source Sans Pro Light" pitchFamily="34" charset="0"/>
              </a:defRPr>
            </a:lvl7pPr>
            <a:lvl8pPr marL="1371600" algn="l" rtl="0" fontAlgn="base">
              <a:spcBef>
                <a:spcPct val="0"/>
              </a:spcBef>
              <a:spcAft>
                <a:spcPct val="0"/>
              </a:spcAft>
              <a:defRPr sz="3200">
                <a:solidFill>
                  <a:srgbClr val="959595"/>
                </a:solidFill>
                <a:latin typeface="Source Sans Pro Light" pitchFamily="34" charset="0"/>
              </a:defRPr>
            </a:lvl8pPr>
            <a:lvl9pPr marL="1828800" algn="l" rtl="0" fontAlgn="base">
              <a:spcBef>
                <a:spcPct val="0"/>
              </a:spcBef>
              <a:spcAft>
                <a:spcPct val="0"/>
              </a:spcAft>
              <a:defRPr sz="3200">
                <a:solidFill>
                  <a:srgbClr val="959595"/>
                </a:solidFill>
                <a:latin typeface="Source Sans Pro Light" pitchFamily="34" charset="0"/>
              </a:defRPr>
            </a:lvl9pPr>
          </a:lstStyle>
          <a:p>
            <a:pPr algn="ctr"/>
            <a:r>
              <a:rPr lang="en-US"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COLOQUIO</a:t>
            </a:r>
          </a:p>
          <a:p>
            <a:pPr algn="ctr"/>
            <a:endPar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a:p>
            <a:pPr algn="ctr"/>
            <a:r>
              <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PRESENTA: </a:t>
            </a:r>
            <a:br>
              <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br>
            <a:r>
              <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Danilo Javier Sánchez Hernández</a:t>
            </a:r>
          </a:p>
          <a:p>
            <a:pPr algn="ctr"/>
            <a:endParaRPr lang="en-US" sz="2000"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r>
              <a:rPr lang="en-US" sz="2000"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rPr>
              <a:t>TESIS</a:t>
            </a:r>
          </a:p>
          <a:p>
            <a:pPr algn="ctr"/>
            <a:r>
              <a:rPr lang="es-MX" sz="2000" b="1" dirty="0">
                <a:solidFill>
                  <a:schemeClr val="bg2">
                    <a:lumMod val="25000"/>
                  </a:schemeClr>
                </a:solidFill>
                <a:effectLst>
                  <a:outerShdw blurRad="38100" dist="38100" dir="2700000" algn="tl">
                    <a:srgbClr val="000000">
                      <a:alpha val="43137"/>
                    </a:srgbClr>
                  </a:outerShdw>
                </a:effectLst>
              </a:rPr>
              <a:t>“Percepción de riesgo en el sector privado en Ocosingo, Chiapas”</a:t>
            </a:r>
          </a:p>
          <a:p>
            <a:pPr algn="ctr"/>
            <a:endParaRPr lang="en-US" sz="18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6" name="Conector recto 5">
            <a:extLst>
              <a:ext uri="{FF2B5EF4-FFF2-40B4-BE49-F238E27FC236}">
                <a16:creationId xmlns:a16="http://schemas.microsoft.com/office/drawing/2014/main" xmlns="" id="{76C99BEC-D412-4302-998E-24A67B5076A9}"/>
              </a:ext>
            </a:extLst>
          </p:cNvPr>
          <p:cNvCxnSpPr>
            <a:cxnSpLocks/>
          </p:cNvCxnSpPr>
          <p:nvPr/>
        </p:nvCxnSpPr>
        <p:spPr>
          <a:xfrm>
            <a:off x="1624265" y="1268760"/>
            <a:ext cx="5312430" cy="0"/>
          </a:xfrm>
          <a:prstGeom prst="line">
            <a:avLst/>
          </a:prstGeom>
          <a:ln>
            <a:solidFill>
              <a:schemeClr val="accent1"/>
            </a:solidFill>
          </a:ln>
        </p:spPr>
        <p:style>
          <a:lnRef idx="3">
            <a:schemeClr val="dk1"/>
          </a:lnRef>
          <a:fillRef idx="0">
            <a:schemeClr val="dk1"/>
          </a:fillRef>
          <a:effectRef idx="2">
            <a:schemeClr val="dk1"/>
          </a:effectRef>
          <a:fontRef idx="minor">
            <a:schemeClr val="tx1"/>
          </a:fontRef>
        </p:style>
      </p:cxnSp>
      <p:sp>
        <p:nvSpPr>
          <p:cNvPr id="13" name="Rectángulo 12">
            <a:extLst>
              <a:ext uri="{FF2B5EF4-FFF2-40B4-BE49-F238E27FC236}">
                <a16:creationId xmlns:a16="http://schemas.microsoft.com/office/drawing/2014/main" xmlns="" id="{066FAD35-24BD-4A2D-A0CB-8F25400B44CB}"/>
              </a:ext>
            </a:extLst>
          </p:cNvPr>
          <p:cNvSpPr/>
          <p:nvPr/>
        </p:nvSpPr>
        <p:spPr>
          <a:xfrm>
            <a:off x="0" y="0"/>
            <a:ext cx="9144000" cy="1465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12" name="Imagen 11">
            <a:extLst>
              <a:ext uri="{FF2B5EF4-FFF2-40B4-BE49-F238E27FC236}">
                <a16:creationId xmlns:a16="http://schemas.microsoft.com/office/drawing/2014/main" xmlns="" id="{772DC159-1F6C-4938-92DC-7E771B15A0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2159" y="0"/>
            <a:ext cx="4025346" cy="1471804"/>
          </a:xfrm>
          <a:prstGeom prst="rect">
            <a:avLst/>
          </a:prstGeom>
        </p:spPr>
      </p:pic>
    </p:spTree>
    <p:extLst>
      <p:ext uri="{BB962C8B-B14F-4D97-AF65-F5344CB8AC3E}">
        <p14:creationId xmlns:p14="http://schemas.microsoft.com/office/powerpoint/2010/main" val="2410027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2" name="1 CuadroTexto"/>
          <p:cNvSpPr txBox="1"/>
          <p:nvPr/>
        </p:nvSpPr>
        <p:spPr>
          <a:xfrm>
            <a:off x="755097" y="2279197"/>
            <a:ext cx="8388903" cy="4462760"/>
          </a:xfrm>
          <a:prstGeom prst="rect">
            <a:avLst/>
          </a:prstGeom>
          <a:noFill/>
        </p:spPr>
        <p:txBody>
          <a:bodyPr wrap="square" rtlCol="0">
            <a:spAutoFit/>
          </a:bodyPr>
          <a:lstStyle/>
          <a:p>
            <a:r>
              <a:rPr lang="es-MX" sz="2400" b="1" dirty="0"/>
              <a:t>Marco conceptual </a:t>
            </a:r>
          </a:p>
          <a:p>
            <a:r>
              <a:rPr lang="es-MX" sz="2000" b="1" dirty="0"/>
              <a:t>1.1 revolución industrial </a:t>
            </a:r>
          </a:p>
          <a:p>
            <a:endParaRPr lang="es-MX" sz="2000" b="1" dirty="0"/>
          </a:p>
          <a:p>
            <a:pPr marL="285750" indent="-285750">
              <a:buFont typeface="Arial" panose="020B0604020202020204" pitchFamily="34" charset="0"/>
              <a:buChar char="•"/>
            </a:pPr>
            <a:r>
              <a:rPr lang="es-MX" sz="2000" dirty="0"/>
              <a:t>1.1.1. Los cambio de la revolución industria</a:t>
            </a:r>
          </a:p>
          <a:p>
            <a:r>
              <a:rPr lang="es-MX" sz="2000" dirty="0"/>
              <a:t>l </a:t>
            </a:r>
          </a:p>
          <a:p>
            <a:pPr marL="285750" indent="-285750">
              <a:buFont typeface="Arial" panose="020B0604020202020204" pitchFamily="34" charset="0"/>
              <a:buChar char="•"/>
            </a:pPr>
            <a:r>
              <a:rPr lang="es-MX" sz="2000" dirty="0"/>
              <a:t>1.1.2. La producción en serie </a:t>
            </a:r>
          </a:p>
          <a:p>
            <a:pPr marL="285750" indent="-285750">
              <a:buFont typeface="Arial" panose="020B0604020202020204" pitchFamily="34" charset="0"/>
              <a:buChar char="•"/>
            </a:pPr>
            <a:endParaRPr lang="es-MX" sz="2000" dirty="0"/>
          </a:p>
          <a:p>
            <a:pPr marL="342900" indent="-342900">
              <a:buFont typeface="Arial" panose="020B0604020202020204" pitchFamily="34" charset="0"/>
              <a:buChar char="•"/>
            </a:pPr>
            <a:r>
              <a:rPr lang="es-MX" sz="2000" dirty="0"/>
              <a:t>1.1.3. La revolución industrial en México</a:t>
            </a:r>
          </a:p>
          <a:p>
            <a:pPr marL="342900" indent="-342900">
              <a:buFont typeface="Arial" panose="020B0604020202020204" pitchFamily="34" charset="0"/>
              <a:buChar char="•"/>
            </a:pPr>
            <a:endParaRPr lang="es-MX" sz="2000" dirty="0"/>
          </a:p>
          <a:p>
            <a:r>
              <a:rPr lang="es-MX" sz="2000" b="1" dirty="0"/>
              <a:t>1.2 Sectores de le economía en México </a:t>
            </a:r>
          </a:p>
          <a:p>
            <a:endParaRPr lang="es-MX" sz="2000" b="1" dirty="0"/>
          </a:p>
          <a:p>
            <a:pPr marL="342900" indent="-342900">
              <a:buFont typeface="Arial" panose="020B0604020202020204" pitchFamily="34" charset="0"/>
              <a:buChar char="•"/>
            </a:pPr>
            <a:r>
              <a:rPr lang="es-MX" sz="2000" dirty="0"/>
              <a:t>1.2.1. Comercio </a:t>
            </a:r>
          </a:p>
          <a:p>
            <a:pPr marL="342900" indent="-342900">
              <a:buFont typeface="Arial" panose="020B0604020202020204" pitchFamily="34" charset="0"/>
              <a:buChar char="•"/>
            </a:pPr>
            <a:endParaRPr lang="es-MX" sz="2000" dirty="0"/>
          </a:p>
          <a:p>
            <a:r>
              <a:rPr lang="es-MX" sz="2000" b="1" dirty="0"/>
              <a:t>1.3 Percepción de riesgo </a:t>
            </a:r>
          </a:p>
        </p:txBody>
      </p:sp>
      <p:sp>
        <p:nvSpPr>
          <p:cNvPr id="11" name="1 CuadroTexto">
            <a:extLst>
              <a:ext uri="{FF2B5EF4-FFF2-40B4-BE49-F238E27FC236}">
                <a16:creationId xmlns:a16="http://schemas.microsoft.com/office/drawing/2014/main" xmlns="" id="{1DB8843E-BAFB-454A-A53F-20721DADAC8E}"/>
              </a:ext>
            </a:extLst>
          </p:cNvPr>
          <p:cNvSpPr txBox="1"/>
          <p:nvPr/>
        </p:nvSpPr>
        <p:spPr>
          <a:xfrm>
            <a:off x="3635896" y="606724"/>
            <a:ext cx="4435831" cy="400110"/>
          </a:xfrm>
          <a:prstGeom prst="rect">
            <a:avLst/>
          </a:prstGeom>
          <a:noFill/>
        </p:spPr>
        <p:txBody>
          <a:bodyPr wrap="square" rtlCol="0">
            <a:spAutoFit/>
          </a:bodyPr>
          <a:lstStyle/>
          <a:p>
            <a:pPr algn="r"/>
            <a:r>
              <a:rPr lang="es-MX" sz="2000" b="1" dirty="0">
                <a:solidFill>
                  <a:schemeClr val="accent1">
                    <a:lumMod val="50000"/>
                  </a:schemeClr>
                </a:solidFill>
                <a:latin typeface="Arial" panose="020B0604020202020204" pitchFamily="34" charset="0"/>
                <a:cs typeface="Arial" panose="020B0604020202020204" pitchFamily="34" charset="0"/>
              </a:rPr>
              <a:t>CAPITULO 1</a:t>
            </a:r>
          </a:p>
        </p:txBody>
      </p:sp>
      <p:pic>
        <p:nvPicPr>
          <p:cNvPr id="12" name="Imagen 11">
            <a:extLst>
              <a:ext uri="{FF2B5EF4-FFF2-40B4-BE49-F238E27FC236}">
                <a16:creationId xmlns:a16="http://schemas.microsoft.com/office/drawing/2014/main" xmlns="" id="{EAEDD698-AC2F-4CBF-A141-3E3027BBFE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77810"/>
            <a:ext cx="2666930" cy="1032487"/>
          </a:xfrm>
          <a:prstGeom prst="rect">
            <a:avLst/>
          </a:prstGeom>
        </p:spPr>
      </p:pic>
    </p:spTree>
    <p:extLst>
      <p:ext uri="{BB962C8B-B14F-4D97-AF65-F5344CB8AC3E}">
        <p14:creationId xmlns:p14="http://schemas.microsoft.com/office/powerpoint/2010/main" val="21003659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2" name="1 CuadroTexto"/>
          <p:cNvSpPr txBox="1"/>
          <p:nvPr/>
        </p:nvSpPr>
        <p:spPr>
          <a:xfrm>
            <a:off x="413552" y="2154917"/>
            <a:ext cx="8388903" cy="2831544"/>
          </a:xfrm>
          <a:prstGeom prst="rect">
            <a:avLst/>
          </a:prstGeom>
          <a:noFill/>
        </p:spPr>
        <p:txBody>
          <a:bodyPr wrap="square" rtlCol="0">
            <a:spAutoFit/>
          </a:bodyPr>
          <a:lstStyle/>
          <a:p>
            <a:r>
              <a:rPr lang="es-MX" sz="2000" b="1" dirty="0"/>
              <a:t>Marco Referencial</a:t>
            </a:r>
          </a:p>
          <a:p>
            <a:endParaRPr lang="es-MX" sz="2000" b="1" dirty="0"/>
          </a:p>
          <a:p>
            <a:r>
              <a:rPr lang="es-MX" b="1" dirty="0"/>
              <a:t>2.1 La percepción</a:t>
            </a:r>
          </a:p>
          <a:p>
            <a:endParaRPr lang="es-MX" sz="1600" b="1" dirty="0"/>
          </a:p>
          <a:p>
            <a:r>
              <a:rPr lang="es-MX" sz="1600" b="1" dirty="0"/>
              <a:t>2.2 </a:t>
            </a:r>
            <a:r>
              <a:rPr lang="es-MX" b="1" dirty="0"/>
              <a:t>La construcción social de la realidad </a:t>
            </a:r>
            <a:endParaRPr lang="es-MX" sz="1600" b="1" dirty="0"/>
          </a:p>
          <a:p>
            <a:endParaRPr lang="es-MX" sz="1600" b="1" dirty="0"/>
          </a:p>
          <a:p>
            <a:r>
              <a:rPr lang="es-MX" sz="1600" b="1" dirty="0"/>
              <a:t>2.3 </a:t>
            </a:r>
            <a:r>
              <a:rPr lang="es-MX" b="1" dirty="0"/>
              <a:t>Percepción y construcción social del riesgo </a:t>
            </a:r>
          </a:p>
          <a:p>
            <a:r>
              <a:rPr lang="es-MX" sz="1600" dirty="0"/>
              <a:t> </a:t>
            </a:r>
          </a:p>
          <a:p>
            <a:r>
              <a:rPr lang="es-MX" sz="1600" b="1" dirty="0"/>
              <a:t>2.4 </a:t>
            </a:r>
            <a:r>
              <a:rPr lang="es-MX" b="1" dirty="0"/>
              <a:t>sesgo cultural </a:t>
            </a:r>
          </a:p>
          <a:p>
            <a:endParaRPr lang="es-MX" dirty="0"/>
          </a:p>
        </p:txBody>
      </p:sp>
      <p:sp>
        <p:nvSpPr>
          <p:cNvPr id="11" name="1 CuadroTexto">
            <a:extLst>
              <a:ext uri="{FF2B5EF4-FFF2-40B4-BE49-F238E27FC236}">
                <a16:creationId xmlns:a16="http://schemas.microsoft.com/office/drawing/2014/main" xmlns="" id="{4943E4E8-B5AF-4134-A36C-1C1C720071D1}"/>
              </a:ext>
            </a:extLst>
          </p:cNvPr>
          <p:cNvSpPr txBox="1"/>
          <p:nvPr/>
        </p:nvSpPr>
        <p:spPr>
          <a:xfrm>
            <a:off x="3635896" y="606724"/>
            <a:ext cx="4435831" cy="400110"/>
          </a:xfrm>
          <a:prstGeom prst="rect">
            <a:avLst/>
          </a:prstGeom>
          <a:noFill/>
        </p:spPr>
        <p:txBody>
          <a:bodyPr wrap="square" rtlCol="0">
            <a:spAutoFit/>
          </a:bodyPr>
          <a:lstStyle/>
          <a:p>
            <a:pPr algn="r"/>
            <a:r>
              <a:rPr lang="es-MX" sz="2000" b="1" dirty="0">
                <a:solidFill>
                  <a:schemeClr val="accent1">
                    <a:lumMod val="50000"/>
                  </a:schemeClr>
                </a:solidFill>
                <a:latin typeface="Arial" panose="020B0604020202020204" pitchFamily="34" charset="0"/>
                <a:cs typeface="Arial" panose="020B0604020202020204" pitchFamily="34" charset="0"/>
              </a:rPr>
              <a:t>CAPITULO 2</a:t>
            </a:r>
          </a:p>
        </p:txBody>
      </p:sp>
      <p:pic>
        <p:nvPicPr>
          <p:cNvPr id="12" name="Imagen 11">
            <a:extLst>
              <a:ext uri="{FF2B5EF4-FFF2-40B4-BE49-F238E27FC236}">
                <a16:creationId xmlns:a16="http://schemas.microsoft.com/office/drawing/2014/main" xmlns="" id="{6D1F24CE-338E-40DD-87B1-1A2E036EA9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77810"/>
            <a:ext cx="2666930" cy="1032487"/>
          </a:xfrm>
          <a:prstGeom prst="rect">
            <a:avLst/>
          </a:prstGeom>
        </p:spPr>
      </p:pic>
    </p:spTree>
    <p:extLst>
      <p:ext uri="{BB962C8B-B14F-4D97-AF65-F5344CB8AC3E}">
        <p14:creationId xmlns:p14="http://schemas.microsoft.com/office/powerpoint/2010/main" val="23318511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s-ES" sz="2000" b="1">
                <a:solidFill>
                  <a:srgbClr val="000000"/>
                </a:solidFill>
                <a:latin typeface="Arial" panose="020B0604020202020204" pitchFamily="34" charset="0"/>
                <a:ea typeface="Arial" panose="020B0604020202020204" pitchFamily="34" charset="0"/>
              </a:rPr>
              <a:t/>
            </a:r>
            <a:br>
              <a:rPr lang="es-ES" sz="2000" b="1">
                <a:solidFill>
                  <a:srgbClr val="000000"/>
                </a:solidFill>
                <a:latin typeface="Arial" panose="020B0604020202020204" pitchFamily="34" charset="0"/>
                <a:ea typeface="Arial" panose="020B0604020202020204" pitchFamily="34" charset="0"/>
              </a:rPr>
            </a:br>
            <a:endParaRPr lang="es-ES">
              <a:solidFill>
                <a:srgbClr val="000000"/>
              </a:solidFill>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solidFill>
                <a:srgbClr val="000000"/>
              </a:solidFill>
            </a:endParaRPr>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s-ES" sz="2000" b="1">
              <a:solidFill>
                <a:srgbClr val="000000"/>
              </a:solidFill>
              <a:latin typeface="Arial" panose="020B0604020202020204" pitchFamily="34" charset="0"/>
              <a:ea typeface="Arial" panose="020B0604020202020204" pitchFamily="34" charset="0"/>
            </a:endParaRPr>
          </a:p>
          <a:p>
            <a:pPr eaLnBrk="0" fontAlgn="base" hangingPunct="0">
              <a:spcBef>
                <a:spcPct val="0"/>
              </a:spcBef>
              <a:spcAft>
                <a:spcPct val="0"/>
              </a:spcAft>
            </a:pPr>
            <a:endParaRPr lang="es-ES">
              <a:solidFill>
                <a:srgbClr val="000000"/>
              </a:solidFill>
              <a:latin typeface="Arial" panose="020B0604020202020204" pitchFamily="34" charset="0"/>
            </a:endParaRPr>
          </a:p>
        </p:txBody>
      </p:sp>
      <p:sp>
        <p:nvSpPr>
          <p:cNvPr id="2" name="1 CuadroTexto"/>
          <p:cNvSpPr txBox="1"/>
          <p:nvPr/>
        </p:nvSpPr>
        <p:spPr>
          <a:xfrm>
            <a:off x="3635896" y="606724"/>
            <a:ext cx="4435831" cy="400110"/>
          </a:xfrm>
          <a:prstGeom prst="rect">
            <a:avLst/>
          </a:prstGeom>
          <a:noFill/>
        </p:spPr>
        <p:txBody>
          <a:bodyPr wrap="square" rtlCol="0">
            <a:spAutoFit/>
          </a:bodyPr>
          <a:lstStyle/>
          <a:p>
            <a:pPr algn="r"/>
            <a:r>
              <a:rPr lang="es-MX" sz="2000" b="1" dirty="0">
                <a:solidFill>
                  <a:schemeClr val="accent1">
                    <a:lumMod val="50000"/>
                  </a:schemeClr>
                </a:solidFill>
                <a:latin typeface="Arial" panose="020B0604020202020204" pitchFamily="34" charset="0"/>
                <a:cs typeface="Arial" panose="020B0604020202020204" pitchFamily="34" charset="0"/>
              </a:rPr>
              <a:t>OBJETO DE ESTUDIO</a:t>
            </a:r>
          </a:p>
        </p:txBody>
      </p:sp>
      <p:pic>
        <p:nvPicPr>
          <p:cNvPr id="16" name="Imagen 15">
            <a:extLst>
              <a:ext uri="{FF2B5EF4-FFF2-40B4-BE49-F238E27FC236}">
                <a16:creationId xmlns:a16="http://schemas.microsoft.com/office/drawing/2014/main" xmlns="" id="{E2A04616-EC91-4083-BC55-EA6414ED78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77810"/>
            <a:ext cx="2666930" cy="1032487"/>
          </a:xfrm>
          <a:prstGeom prst="rect">
            <a:avLst/>
          </a:prstGeom>
        </p:spPr>
      </p:pic>
      <p:sp>
        <p:nvSpPr>
          <p:cNvPr id="5" name="CuadroTexto 4">
            <a:extLst>
              <a:ext uri="{FF2B5EF4-FFF2-40B4-BE49-F238E27FC236}">
                <a16:creationId xmlns:a16="http://schemas.microsoft.com/office/drawing/2014/main" xmlns="" id="{3E5CE55A-6768-4E6F-B7F4-6C182E834896}"/>
              </a:ext>
            </a:extLst>
          </p:cNvPr>
          <p:cNvSpPr txBox="1"/>
          <p:nvPr/>
        </p:nvSpPr>
        <p:spPr>
          <a:xfrm>
            <a:off x="683568" y="2996952"/>
            <a:ext cx="2808312"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MX" dirty="0"/>
              <a:t>Percepción de riesgo en el sector privado en Ocosingo, Chiapas</a:t>
            </a:r>
          </a:p>
        </p:txBody>
      </p:sp>
      <p:sp>
        <p:nvSpPr>
          <p:cNvPr id="8" name="Rectángulo 7">
            <a:extLst>
              <a:ext uri="{FF2B5EF4-FFF2-40B4-BE49-F238E27FC236}">
                <a16:creationId xmlns:a16="http://schemas.microsoft.com/office/drawing/2014/main" xmlns="" id="{218460A8-FE22-4F14-B2FA-D8B839696AF7}"/>
              </a:ext>
            </a:extLst>
          </p:cNvPr>
          <p:cNvSpPr/>
          <p:nvPr/>
        </p:nvSpPr>
        <p:spPr>
          <a:xfrm>
            <a:off x="4631094" y="3717032"/>
            <a:ext cx="3312368" cy="895175"/>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s-MX" b="1" dirty="0">
                <a:solidFill>
                  <a:schemeClr val="accent1">
                    <a:lumMod val="50000"/>
                  </a:schemeClr>
                </a:solidFill>
              </a:rPr>
              <a:t>Crecimiento poblacional </a:t>
            </a:r>
          </a:p>
        </p:txBody>
      </p:sp>
      <p:sp>
        <p:nvSpPr>
          <p:cNvPr id="17" name="Rectángulo 16">
            <a:extLst>
              <a:ext uri="{FF2B5EF4-FFF2-40B4-BE49-F238E27FC236}">
                <a16:creationId xmlns:a16="http://schemas.microsoft.com/office/drawing/2014/main" xmlns="" id="{6DE56DF7-861B-4456-BE70-A3614A4B8ED1}"/>
              </a:ext>
            </a:extLst>
          </p:cNvPr>
          <p:cNvSpPr/>
          <p:nvPr/>
        </p:nvSpPr>
        <p:spPr>
          <a:xfrm>
            <a:off x="4631094" y="4836639"/>
            <a:ext cx="3312368" cy="895175"/>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s-MX" b="1" dirty="0">
                <a:solidFill>
                  <a:schemeClr val="accent1">
                    <a:lumMod val="50000"/>
                  </a:schemeClr>
                </a:solidFill>
              </a:rPr>
              <a:t>Crecimiento Comercial</a:t>
            </a:r>
          </a:p>
        </p:txBody>
      </p:sp>
      <p:sp>
        <p:nvSpPr>
          <p:cNvPr id="18" name="Rectángulo 17">
            <a:extLst>
              <a:ext uri="{FF2B5EF4-FFF2-40B4-BE49-F238E27FC236}">
                <a16:creationId xmlns:a16="http://schemas.microsoft.com/office/drawing/2014/main" xmlns="" id="{2C26049E-19C7-4AF6-A03A-099FD3039B03}"/>
              </a:ext>
            </a:extLst>
          </p:cNvPr>
          <p:cNvSpPr/>
          <p:nvPr/>
        </p:nvSpPr>
        <p:spPr>
          <a:xfrm>
            <a:off x="4644008" y="1557933"/>
            <a:ext cx="3312368" cy="895175"/>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s-MX" b="1" dirty="0">
                <a:solidFill>
                  <a:schemeClr val="accent1">
                    <a:lumMod val="50000"/>
                  </a:schemeClr>
                </a:solidFill>
              </a:rPr>
              <a:t>Ubicación Geográfica</a:t>
            </a:r>
          </a:p>
        </p:txBody>
      </p:sp>
      <p:sp>
        <p:nvSpPr>
          <p:cNvPr id="20" name="Rectángulo 19">
            <a:extLst>
              <a:ext uri="{FF2B5EF4-FFF2-40B4-BE49-F238E27FC236}">
                <a16:creationId xmlns:a16="http://schemas.microsoft.com/office/drawing/2014/main" xmlns="" id="{EEABC762-A133-4E70-94A2-E5D489E71509}"/>
              </a:ext>
            </a:extLst>
          </p:cNvPr>
          <p:cNvSpPr/>
          <p:nvPr/>
        </p:nvSpPr>
        <p:spPr>
          <a:xfrm>
            <a:off x="4644008" y="2633818"/>
            <a:ext cx="3312368" cy="895175"/>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s-MX" b="1" dirty="0">
                <a:solidFill>
                  <a:schemeClr val="accent1">
                    <a:lumMod val="50000"/>
                  </a:schemeClr>
                </a:solidFill>
              </a:rPr>
              <a:t>Grupos indígena predomínate Tzeltal</a:t>
            </a:r>
          </a:p>
        </p:txBody>
      </p:sp>
    </p:spTree>
    <p:extLst>
      <p:ext uri="{BB962C8B-B14F-4D97-AF65-F5344CB8AC3E}">
        <p14:creationId xmlns:p14="http://schemas.microsoft.com/office/powerpoint/2010/main" val="32594488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9" name="18 CuadroTexto"/>
          <p:cNvSpPr txBox="1"/>
          <p:nvPr/>
        </p:nvSpPr>
        <p:spPr>
          <a:xfrm>
            <a:off x="1043608" y="3724871"/>
            <a:ext cx="6480720" cy="1754326"/>
          </a:xfrm>
          <a:prstGeom prst="rect">
            <a:avLst/>
          </a:prstGeom>
          <a:noFill/>
        </p:spPr>
        <p:txBody>
          <a:bodyPr wrap="square" rtlCol="0">
            <a:spAutoFit/>
          </a:bodyPr>
          <a:lstStyle/>
          <a:p>
            <a:r>
              <a:rPr lang="es-MX" dirty="0"/>
              <a:t>. </a:t>
            </a:r>
          </a:p>
          <a:p>
            <a:r>
              <a:rPr lang="es-MX" b="1" dirty="0"/>
              <a:t>Pregunta de Investigación</a:t>
            </a:r>
            <a:r>
              <a:rPr lang="es-MX" dirty="0"/>
              <a:t>:</a:t>
            </a:r>
          </a:p>
          <a:p>
            <a:pPr marL="342900" indent="-342900">
              <a:buFont typeface="+mj-lt"/>
              <a:buAutoNum type="arabicPeriod"/>
            </a:pPr>
            <a:r>
              <a:rPr lang="es-MX" dirty="0"/>
              <a:t>¿Cómo contribuye el comportamiento individual y colectivo en la percepción de riesgo?</a:t>
            </a:r>
          </a:p>
          <a:p>
            <a:pPr marL="342900" indent="-342900">
              <a:buFont typeface="+mj-lt"/>
              <a:buAutoNum type="arabicPeriod"/>
            </a:pPr>
            <a:endParaRPr lang="es-MX" dirty="0"/>
          </a:p>
          <a:p>
            <a:pPr marL="342900" indent="-342900">
              <a:buFont typeface="+mj-lt"/>
              <a:buAutoNum type="arabicPeriod"/>
            </a:pPr>
            <a:r>
              <a:rPr lang="es-MX" dirty="0"/>
              <a:t>¿Cómo influye el individuo en la organización?</a:t>
            </a:r>
          </a:p>
        </p:txBody>
      </p:sp>
      <p:sp>
        <p:nvSpPr>
          <p:cNvPr id="11" name="1 CuadroTexto">
            <a:extLst>
              <a:ext uri="{FF2B5EF4-FFF2-40B4-BE49-F238E27FC236}">
                <a16:creationId xmlns:a16="http://schemas.microsoft.com/office/drawing/2014/main" xmlns="" id="{EC9445D3-C8BC-4F53-A3FF-ADFF6A4E6868}"/>
              </a:ext>
            </a:extLst>
          </p:cNvPr>
          <p:cNvSpPr txBox="1"/>
          <p:nvPr/>
        </p:nvSpPr>
        <p:spPr>
          <a:xfrm>
            <a:off x="3635896" y="606724"/>
            <a:ext cx="4435831" cy="707886"/>
          </a:xfrm>
          <a:prstGeom prst="rect">
            <a:avLst/>
          </a:prstGeom>
          <a:noFill/>
        </p:spPr>
        <p:txBody>
          <a:bodyPr wrap="square" rtlCol="0">
            <a:spAutoFit/>
          </a:bodyPr>
          <a:lstStyle/>
          <a:p>
            <a:pPr algn="r"/>
            <a:r>
              <a:rPr lang="es-MX" sz="2000" b="1" dirty="0">
                <a:solidFill>
                  <a:schemeClr val="accent1">
                    <a:lumMod val="50000"/>
                  </a:schemeClr>
                </a:solidFill>
                <a:latin typeface="Arial" panose="020B0604020202020204" pitchFamily="34" charset="0"/>
                <a:cs typeface="Arial" panose="020B0604020202020204" pitchFamily="34" charset="0"/>
              </a:rPr>
              <a:t>PLANTEAMIENTO DEL PROBLEMA</a:t>
            </a:r>
          </a:p>
        </p:txBody>
      </p:sp>
      <p:pic>
        <p:nvPicPr>
          <p:cNvPr id="12" name="Imagen 11">
            <a:extLst>
              <a:ext uri="{FF2B5EF4-FFF2-40B4-BE49-F238E27FC236}">
                <a16:creationId xmlns:a16="http://schemas.microsoft.com/office/drawing/2014/main" xmlns="" id="{2639E33B-883E-47B8-96BD-4DA0AF7079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77810"/>
            <a:ext cx="2666930" cy="1032487"/>
          </a:xfrm>
          <a:prstGeom prst="rect">
            <a:avLst/>
          </a:prstGeom>
        </p:spPr>
      </p:pic>
      <p:sp>
        <p:nvSpPr>
          <p:cNvPr id="2" name="CuadroTexto 1">
            <a:extLst>
              <a:ext uri="{FF2B5EF4-FFF2-40B4-BE49-F238E27FC236}">
                <a16:creationId xmlns:a16="http://schemas.microsoft.com/office/drawing/2014/main" xmlns="" id="{955DA4E4-6112-4BE3-B366-C47FAD353D91}"/>
              </a:ext>
            </a:extLst>
          </p:cNvPr>
          <p:cNvSpPr txBox="1"/>
          <p:nvPr/>
        </p:nvSpPr>
        <p:spPr>
          <a:xfrm>
            <a:off x="1043608" y="2209800"/>
            <a:ext cx="6912768" cy="923330"/>
          </a:xfrm>
          <a:prstGeom prst="rect">
            <a:avLst/>
          </a:prstGeom>
          <a:noFill/>
        </p:spPr>
        <p:txBody>
          <a:bodyPr wrap="square" rtlCol="0">
            <a:spAutoFit/>
          </a:bodyPr>
          <a:lstStyle/>
          <a:p>
            <a:pPr algn="just"/>
            <a:r>
              <a:rPr lang="es-MX" dirty="0"/>
              <a:t>El comportamiento individual de los trabajadores se define por los puestos asignados en la empresa privada, en el que desempeña actividades y se le asignan responsabilidades:</a:t>
            </a:r>
          </a:p>
        </p:txBody>
      </p:sp>
    </p:spTree>
    <p:extLst>
      <p:ext uri="{BB962C8B-B14F-4D97-AF65-F5344CB8AC3E}">
        <p14:creationId xmlns:p14="http://schemas.microsoft.com/office/powerpoint/2010/main" val="47553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6" name="15 Rectángulo redondeado"/>
          <p:cNvSpPr/>
          <p:nvPr/>
        </p:nvSpPr>
        <p:spPr>
          <a:xfrm>
            <a:off x="3083132" y="1700808"/>
            <a:ext cx="3036799" cy="8064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dirty="0">
                <a:solidFill>
                  <a:schemeClr val="tx1"/>
                </a:solidFill>
              </a:rPr>
              <a:t>Justificación del Proyecto de Investigación</a:t>
            </a:r>
          </a:p>
        </p:txBody>
      </p:sp>
      <p:sp>
        <p:nvSpPr>
          <p:cNvPr id="7" name="6 Rectángulo"/>
          <p:cNvSpPr/>
          <p:nvPr/>
        </p:nvSpPr>
        <p:spPr>
          <a:xfrm>
            <a:off x="323528" y="3393040"/>
            <a:ext cx="1764000" cy="39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400" dirty="0"/>
              <a:t>Relevancia profesional</a:t>
            </a:r>
          </a:p>
        </p:txBody>
      </p:sp>
      <p:sp>
        <p:nvSpPr>
          <p:cNvPr id="9" name="8 Rectángulo"/>
          <p:cNvSpPr/>
          <p:nvPr/>
        </p:nvSpPr>
        <p:spPr>
          <a:xfrm>
            <a:off x="2447959" y="3392442"/>
            <a:ext cx="1764001" cy="39659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400" dirty="0"/>
              <a:t>Relevancia social</a:t>
            </a:r>
          </a:p>
        </p:txBody>
      </p:sp>
      <p:sp>
        <p:nvSpPr>
          <p:cNvPr id="29" name="28 Rectángulo"/>
          <p:cNvSpPr/>
          <p:nvPr/>
        </p:nvSpPr>
        <p:spPr>
          <a:xfrm>
            <a:off x="4788025" y="3429000"/>
            <a:ext cx="1764196" cy="39659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dirty="0"/>
              <a:t> </a:t>
            </a:r>
            <a:r>
              <a:rPr lang="es-MX" sz="1400" dirty="0"/>
              <a:t>Interés personal</a:t>
            </a:r>
          </a:p>
        </p:txBody>
      </p:sp>
      <p:sp>
        <p:nvSpPr>
          <p:cNvPr id="42" name="41 Rectángulo"/>
          <p:cNvSpPr/>
          <p:nvPr/>
        </p:nvSpPr>
        <p:spPr>
          <a:xfrm>
            <a:off x="7056472" y="3429000"/>
            <a:ext cx="1764000" cy="39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400" dirty="0"/>
              <a:t>Beneficiarios</a:t>
            </a:r>
          </a:p>
        </p:txBody>
      </p:sp>
      <p:sp>
        <p:nvSpPr>
          <p:cNvPr id="30" name="1 CuadroTexto">
            <a:extLst>
              <a:ext uri="{FF2B5EF4-FFF2-40B4-BE49-F238E27FC236}">
                <a16:creationId xmlns:a16="http://schemas.microsoft.com/office/drawing/2014/main" xmlns="" id="{1752D658-0952-45CC-A2C9-5B9471B7FD07}"/>
              </a:ext>
            </a:extLst>
          </p:cNvPr>
          <p:cNvSpPr txBox="1"/>
          <p:nvPr/>
        </p:nvSpPr>
        <p:spPr>
          <a:xfrm>
            <a:off x="3635896" y="606724"/>
            <a:ext cx="4435831" cy="707886"/>
          </a:xfrm>
          <a:prstGeom prst="rect">
            <a:avLst/>
          </a:prstGeom>
          <a:noFill/>
        </p:spPr>
        <p:txBody>
          <a:bodyPr wrap="square" rtlCol="0">
            <a:spAutoFit/>
          </a:bodyPr>
          <a:lstStyle/>
          <a:p>
            <a:pPr algn="r"/>
            <a:r>
              <a:rPr lang="es-MX" sz="2000" b="1" dirty="0">
                <a:solidFill>
                  <a:schemeClr val="accent1">
                    <a:lumMod val="50000"/>
                  </a:schemeClr>
                </a:solidFill>
                <a:latin typeface="Arial" panose="020B0604020202020204" pitchFamily="34" charset="0"/>
                <a:cs typeface="Arial" panose="020B0604020202020204" pitchFamily="34" charset="0"/>
              </a:rPr>
              <a:t>PLANTEAMIENTO DEL PROBLEMA</a:t>
            </a:r>
          </a:p>
        </p:txBody>
      </p:sp>
      <p:pic>
        <p:nvPicPr>
          <p:cNvPr id="32" name="Imagen 31">
            <a:extLst>
              <a:ext uri="{FF2B5EF4-FFF2-40B4-BE49-F238E27FC236}">
                <a16:creationId xmlns:a16="http://schemas.microsoft.com/office/drawing/2014/main" xmlns="" id="{235FB50B-49BD-4732-8F88-EC62008783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77810"/>
            <a:ext cx="2666930" cy="1032487"/>
          </a:xfrm>
          <a:prstGeom prst="rect">
            <a:avLst/>
          </a:prstGeom>
        </p:spPr>
      </p:pic>
      <p:sp>
        <p:nvSpPr>
          <p:cNvPr id="3" name="Rectángulo 2">
            <a:extLst>
              <a:ext uri="{FF2B5EF4-FFF2-40B4-BE49-F238E27FC236}">
                <a16:creationId xmlns:a16="http://schemas.microsoft.com/office/drawing/2014/main" xmlns="" id="{AEFF83A0-5111-49D7-9AA2-D965AD76E42B}"/>
              </a:ext>
            </a:extLst>
          </p:cNvPr>
          <p:cNvSpPr/>
          <p:nvPr/>
        </p:nvSpPr>
        <p:spPr>
          <a:xfrm>
            <a:off x="323528" y="4047528"/>
            <a:ext cx="1764000" cy="20566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600" dirty="0"/>
              <a:t>Entendimiento y conocimiento de la percepción de resigo el sector, generando información de calidad en el tema.</a:t>
            </a:r>
          </a:p>
        </p:txBody>
      </p:sp>
      <p:sp>
        <p:nvSpPr>
          <p:cNvPr id="34" name="Rectángulo 33">
            <a:extLst>
              <a:ext uri="{FF2B5EF4-FFF2-40B4-BE49-F238E27FC236}">
                <a16:creationId xmlns:a16="http://schemas.microsoft.com/office/drawing/2014/main" xmlns="" id="{CDA10495-B767-4534-B798-E2A419B56100}"/>
              </a:ext>
            </a:extLst>
          </p:cNvPr>
          <p:cNvSpPr/>
          <p:nvPr/>
        </p:nvSpPr>
        <p:spPr>
          <a:xfrm>
            <a:off x="2447959" y="4026162"/>
            <a:ext cx="1764000" cy="20566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400" dirty="0"/>
              <a:t>Que derivado del estudio de la percepción del riesgo, el trabajador contribuya como elemento útil para la sociedad en materia de gestión de riesgo.</a:t>
            </a:r>
          </a:p>
        </p:txBody>
      </p:sp>
      <p:sp>
        <p:nvSpPr>
          <p:cNvPr id="35" name="Rectángulo 34">
            <a:extLst>
              <a:ext uri="{FF2B5EF4-FFF2-40B4-BE49-F238E27FC236}">
                <a16:creationId xmlns:a16="http://schemas.microsoft.com/office/drawing/2014/main" xmlns="" id="{52CC7340-DA02-4BF3-9EF7-DBE1E49D737E}"/>
              </a:ext>
            </a:extLst>
          </p:cNvPr>
          <p:cNvSpPr/>
          <p:nvPr/>
        </p:nvSpPr>
        <p:spPr>
          <a:xfrm>
            <a:off x="4788221" y="4036844"/>
            <a:ext cx="1764000" cy="20566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400" dirty="0"/>
              <a:t>La aplicación de este conocimiento en mi entorno laboral y familiar</a:t>
            </a:r>
          </a:p>
        </p:txBody>
      </p:sp>
      <p:sp>
        <p:nvSpPr>
          <p:cNvPr id="36" name="Rectángulo 35">
            <a:extLst>
              <a:ext uri="{FF2B5EF4-FFF2-40B4-BE49-F238E27FC236}">
                <a16:creationId xmlns:a16="http://schemas.microsoft.com/office/drawing/2014/main" xmlns="" id="{417EC148-3465-4363-B7C6-577C14226D5E}"/>
              </a:ext>
            </a:extLst>
          </p:cNvPr>
          <p:cNvSpPr/>
          <p:nvPr/>
        </p:nvSpPr>
        <p:spPr>
          <a:xfrm>
            <a:off x="7050861" y="4026161"/>
            <a:ext cx="1764000" cy="20566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600" dirty="0"/>
              <a:t>La empresa privada, los trabajadores y sus familias, el municipio etc.</a:t>
            </a:r>
          </a:p>
        </p:txBody>
      </p:sp>
    </p:spTree>
    <p:extLst>
      <p:ext uri="{BB962C8B-B14F-4D97-AF65-F5344CB8AC3E}">
        <p14:creationId xmlns:p14="http://schemas.microsoft.com/office/powerpoint/2010/main" val="3890359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1" name="1 CuadroTexto">
            <a:extLst>
              <a:ext uri="{FF2B5EF4-FFF2-40B4-BE49-F238E27FC236}">
                <a16:creationId xmlns:a16="http://schemas.microsoft.com/office/drawing/2014/main" xmlns="" id="{BFA48522-FA4A-4E1C-AB9C-3500235236EA}"/>
              </a:ext>
            </a:extLst>
          </p:cNvPr>
          <p:cNvSpPr txBox="1"/>
          <p:nvPr/>
        </p:nvSpPr>
        <p:spPr>
          <a:xfrm>
            <a:off x="3635896" y="606724"/>
            <a:ext cx="4435831" cy="400110"/>
          </a:xfrm>
          <a:prstGeom prst="rect">
            <a:avLst/>
          </a:prstGeom>
          <a:noFill/>
        </p:spPr>
        <p:txBody>
          <a:bodyPr wrap="square" rtlCol="0">
            <a:spAutoFit/>
          </a:bodyPr>
          <a:lstStyle/>
          <a:p>
            <a:pPr algn="r"/>
            <a:r>
              <a:rPr lang="es-MX" sz="2000" b="1" dirty="0">
                <a:solidFill>
                  <a:schemeClr val="accent1">
                    <a:lumMod val="50000"/>
                  </a:schemeClr>
                </a:solidFill>
                <a:latin typeface="Arial" panose="020B0604020202020204" pitchFamily="34" charset="0"/>
                <a:cs typeface="Arial" panose="020B0604020202020204" pitchFamily="34" charset="0"/>
              </a:rPr>
              <a:t>OBJETIVOS </a:t>
            </a:r>
          </a:p>
        </p:txBody>
      </p:sp>
      <p:pic>
        <p:nvPicPr>
          <p:cNvPr id="16" name="Imagen 15">
            <a:extLst>
              <a:ext uri="{FF2B5EF4-FFF2-40B4-BE49-F238E27FC236}">
                <a16:creationId xmlns:a16="http://schemas.microsoft.com/office/drawing/2014/main" xmlns="" id="{7BC94202-8048-4957-B948-D611FEB44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77810"/>
            <a:ext cx="2666930" cy="1032487"/>
          </a:xfrm>
          <a:prstGeom prst="rect">
            <a:avLst/>
          </a:prstGeom>
        </p:spPr>
      </p:pic>
      <p:sp>
        <p:nvSpPr>
          <p:cNvPr id="2" name="CuadroTexto 1">
            <a:extLst>
              <a:ext uri="{FF2B5EF4-FFF2-40B4-BE49-F238E27FC236}">
                <a16:creationId xmlns:a16="http://schemas.microsoft.com/office/drawing/2014/main" xmlns="" id="{F8E2BAE5-0968-4293-8515-7F2A32E88752}"/>
              </a:ext>
            </a:extLst>
          </p:cNvPr>
          <p:cNvSpPr txBox="1"/>
          <p:nvPr/>
        </p:nvSpPr>
        <p:spPr>
          <a:xfrm>
            <a:off x="907975" y="3966457"/>
            <a:ext cx="7316151" cy="3139321"/>
          </a:xfrm>
          <a:prstGeom prst="rect">
            <a:avLst/>
          </a:prstGeom>
          <a:noFill/>
        </p:spPr>
        <p:txBody>
          <a:bodyPr wrap="square" rtlCol="0">
            <a:spAutoFit/>
          </a:bodyPr>
          <a:lstStyle/>
          <a:p>
            <a:r>
              <a:rPr lang="es-MX" b="1" dirty="0"/>
              <a:t>Especifico </a:t>
            </a:r>
          </a:p>
          <a:p>
            <a:endParaRPr lang="es-MX" dirty="0"/>
          </a:p>
          <a:p>
            <a:pPr marL="285750" indent="-285750">
              <a:buFont typeface="Arial" panose="020B0604020202020204" pitchFamily="34" charset="0"/>
              <a:buChar char="•"/>
            </a:pPr>
            <a:r>
              <a:rPr lang="es-MX" dirty="0"/>
              <a:t>Identificar el concepto del riesgo desde un punto de vista personal de los trabajadores de las empresas de Ocosingo Chiapas.</a:t>
            </a:r>
          </a:p>
          <a:p>
            <a:pPr marL="285750" indent="-285750">
              <a:buFont typeface="Arial" panose="020B0604020202020204" pitchFamily="34" charset="0"/>
              <a:buChar char="•"/>
            </a:pPr>
            <a:r>
              <a:rPr lang="es-MX" dirty="0"/>
              <a:t>Identificar en la empresa la causa de la desinformación del personal en materia de riesgos, la responsabilidad y los métodos utilizados.</a:t>
            </a:r>
          </a:p>
          <a:p>
            <a:pPr marL="285750" indent="-285750">
              <a:buFont typeface="Arial" panose="020B0604020202020204" pitchFamily="34" charset="0"/>
              <a:buChar char="•"/>
            </a:pPr>
            <a:r>
              <a:rPr lang="es-MX" dirty="0"/>
              <a:t>Identificar los posibles riesgos a lo que se expone por el desconocimiento de la materia. </a:t>
            </a:r>
          </a:p>
          <a:p>
            <a:endParaRPr lang="es-MX" dirty="0"/>
          </a:p>
          <a:p>
            <a:pPr marL="285750" indent="-285750">
              <a:buFont typeface="Arial" panose="020B0604020202020204" pitchFamily="34" charset="0"/>
              <a:buChar char="•"/>
            </a:pPr>
            <a:endParaRPr lang="es-MX" dirty="0"/>
          </a:p>
          <a:p>
            <a:endParaRPr lang="es-MX" dirty="0"/>
          </a:p>
        </p:txBody>
      </p:sp>
      <p:sp>
        <p:nvSpPr>
          <p:cNvPr id="19" name="CuadroTexto 18">
            <a:extLst>
              <a:ext uri="{FF2B5EF4-FFF2-40B4-BE49-F238E27FC236}">
                <a16:creationId xmlns:a16="http://schemas.microsoft.com/office/drawing/2014/main" xmlns="" id="{1FC94FC3-AEBD-40A8-9902-85AB95CD2565}"/>
              </a:ext>
            </a:extLst>
          </p:cNvPr>
          <p:cNvSpPr txBox="1"/>
          <p:nvPr/>
        </p:nvSpPr>
        <p:spPr>
          <a:xfrm>
            <a:off x="907976" y="1925216"/>
            <a:ext cx="7316151" cy="1754326"/>
          </a:xfrm>
          <a:prstGeom prst="rect">
            <a:avLst/>
          </a:prstGeom>
          <a:noFill/>
        </p:spPr>
        <p:txBody>
          <a:bodyPr wrap="square" rtlCol="0">
            <a:spAutoFit/>
          </a:bodyPr>
          <a:lstStyle/>
          <a:p>
            <a:r>
              <a:rPr lang="es-MX" b="1" dirty="0"/>
              <a:t>General</a:t>
            </a:r>
          </a:p>
          <a:p>
            <a:endParaRPr lang="es-MX" dirty="0"/>
          </a:p>
          <a:p>
            <a:r>
              <a:rPr lang="es-MX" dirty="0"/>
              <a:t>Identificar la percepción de riesgo de los trabajadores de las empresas de Ocosingo, Chiapas, así como comprender la forma en que perciben en riesgo en la escala jerárquica, y determinar los riesgos a los que se expone por el conocimiento individual</a:t>
            </a:r>
          </a:p>
        </p:txBody>
      </p:sp>
    </p:spTree>
    <p:extLst>
      <p:ext uri="{BB962C8B-B14F-4D97-AF65-F5344CB8AC3E}">
        <p14:creationId xmlns:p14="http://schemas.microsoft.com/office/powerpoint/2010/main" val="17646915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39" name="1 CuadroTexto">
            <a:extLst>
              <a:ext uri="{FF2B5EF4-FFF2-40B4-BE49-F238E27FC236}">
                <a16:creationId xmlns:a16="http://schemas.microsoft.com/office/drawing/2014/main" xmlns="" id="{A062A2C7-615A-4D3F-8659-94167AB99F58}"/>
              </a:ext>
            </a:extLst>
          </p:cNvPr>
          <p:cNvSpPr txBox="1"/>
          <p:nvPr/>
        </p:nvSpPr>
        <p:spPr>
          <a:xfrm>
            <a:off x="3635896" y="606724"/>
            <a:ext cx="4435831" cy="400110"/>
          </a:xfrm>
          <a:prstGeom prst="rect">
            <a:avLst/>
          </a:prstGeom>
          <a:noFill/>
        </p:spPr>
        <p:txBody>
          <a:bodyPr wrap="square" rtlCol="0">
            <a:spAutoFit/>
          </a:bodyPr>
          <a:lstStyle/>
          <a:p>
            <a:pPr algn="r"/>
            <a:r>
              <a:rPr lang="es-MX" sz="2000" b="1" dirty="0">
                <a:solidFill>
                  <a:schemeClr val="accent1">
                    <a:lumMod val="50000"/>
                  </a:schemeClr>
                </a:solidFill>
                <a:latin typeface="Arial" panose="020B0604020202020204" pitchFamily="34" charset="0"/>
                <a:cs typeface="Arial" panose="020B0604020202020204" pitchFamily="34" charset="0"/>
              </a:rPr>
              <a:t>MARCO TEORICO </a:t>
            </a:r>
          </a:p>
        </p:txBody>
      </p:sp>
      <p:pic>
        <p:nvPicPr>
          <p:cNvPr id="40" name="Imagen 39">
            <a:extLst>
              <a:ext uri="{FF2B5EF4-FFF2-40B4-BE49-F238E27FC236}">
                <a16:creationId xmlns:a16="http://schemas.microsoft.com/office/drawing/2014/main" xmlns="" id="{782ABB33-9388-449A-96FA-0A267490C0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77810"/>
            <a:ext cx="2666930" cy="1032487"/>
          </a:xfrm>
          <a:prstGeom prst="rect">
            <a:avLst/>
          </a:prstGeom>
        </p:spPr>
      </p:pic>
      <p:sp>
        <p:nvSpPr>
          <p:cNvPr id="12" name="CuadroTexto 11">
            <a:extLst>
              <a:ext uri="{FF2B5EF4-FFF2-40B4-BE49-F238E27FC236}">
                <a16:creationId xmlns:a16="http://schemas.microsoft.com/office/drawing/2014/main" xmlns="" id="{1C03DFB8-AA9D-4131-A71C-152678EAFFDA}"/>
              </a:ext>
            </a:extLst>
          </p:cNvPr>
          <p:cNvSpPr txBox="1"/>
          <p:nvPr/>
        </p:nvSpPr>
        <p:spPr>
          <a:xfrm>
            <a:off x="2591780" y="1524078"/>
            <a:ext cx="3960440" cy="646331"/>
          </a:xfrm>
          <a:prstGeom prst="rect">
            <a:avLst/>
          </a:prstGeom>
          <a:noFill/>
        </p:spPr>
        <p:txBody>
          <a:bodyPr wrap="square" rtlCol="0">
            <a:spAutoFit/>
          </a:bodyPr>
          <a:lstStyle/>
          <a:p>
            <a:pPr algn="ctr"/>
            <a:r>
              <a:rPr lang="es-MX" b="1" dirty="0">
                <a:solidFill>
                  <a:schemeClr val="accent1">
                    <a:lumMod val="50000"/>
                  </a:schemeClr>
                </a:solidFill>
              </a:rPr>
              <a:t>La construcción social de la realidad (TOMAS LUKMAN)</a:t>
            </a:r>
            <a:endParaRPr lang="es-MX" dirty="0">
              <a:solidFill>
                <a:schemeClr val="accent1">
                  <a:lumMod val="50000"/>
                </a:schemeClr>
              </a:solidFill>
            </a:endParaRPr>
          </a:p>
        </p:txBody>
      </p:sp>
      <p:sp>
        <p:nvSpPr>
          <p:cNvPr id="22" name="Rectángulo 21">
            <a:extLst>
              <a:ext uri="{FF2B5EF4-FFF2-40B4-BE49-F238E27FC236}">
                <a16:creationId xmlns:a16="http://schemas.microsoft.com/office/drawing/2014/main" xmlns="" id="{DB6B7EA6-E73C-4FF1-9BA5-3AC4210013CE}"/>
              </a:ext>
            </a:extLst>
          </p:cNvPr>
          <p:cNvSpPr/>
          <p:nvPr/>
        </p:nvSpPr>
        <p:spPr>
          <a:xfrm>
            <a:off x="1259632" y="2852936"/>
            <a:ext cx="2088232" cy="248098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s-MX" sz="1400" dirty="0"/>
          </a:p>
          <a:p>
            <a:pPr algn="just"/>
            <a:r>
              <a:rPr lang="es-MX" sz="1400" dirty="0"/>
              <a:t>Las experiencias de los sujetos en el mundo son, antes que cualquier otra cosa, procesos sociales, y se concibe la interacción en la vida cotidiana como la determinante de los conocimientos incorporados por los sujetos. </a:t>
            </a:r>
          </a:p>
          <a:p>
            <a:pPr algn="ctr"/>
            <a:endParaRPr lang="es-MX" sz="1200" dirty="0"/>
          </a:p>
        </p:txBody>
      </p:sp>
      <p:sp>
        <p:nvSpPr>
          <p:cNvPr id="43" name="Rectángulo 42">
            <a:extLst>
              <a:ext uri="{FF2B5EF4-FFF2-40B4-BE49-F238E27FC236}">
                <a16:creationId xmlns:a16="http://schemas.microsoft.com/office/drawing/2014/main" xmlns="" id="{865E6877-0BD5-4096-84DF-029DBFD26E7A}"/>
              </a:ext>
            </a:extLst>
          </p:cNvPr>
          <p:cNvSpPr/>
          <p:nvPr/>
        </p:nvSpPr>
        <p:spPr>
          <a:xfrm>
            <a:off x="3663616" y="2852936"/>
            <a:ext cx="2088232" cy="248098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dirty="0"/>
              <a:t>Todo lo que los sujetos conocemos son productos cultural y socialmente específicos. </a:t>
            </a:r>
          </a:p>
        </p:txBody>
      </p:sp>
      <p:sp>
        <p:nvSpPr>
          <p:cNvPr id="45" name="Rectángulo 44">
            <a:extLst>
              <a:ext uri="{FF2B5EF4-FFF2-40B4-BE49-F238E27FC236}">
                <a16:creationId xmlns:a16="http://schemas.microsoft.com/office/drawing/2014/main" xmlns="" id="{3D6F9D4F-724D-436C-9B05-F9AE4B416955}"/>
              </a:ext>
            </a:extLst>
          </p:cNvPr>
          <p:cNvSpPr/>
          <p:nvPr/>
        </p:nvSpPr>
        <p:spPr>
          <a:xfrm>
            <a:off x="6067600" y="2852936"/>
            <a:ext cx="2088232" cy="248098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s-MX" sz="1600"/>
          </a:p>
          <a:p>
            <a:r>
              <a:rPr lang="es-MX" sz="1600"/>
              <a:t>Cada modo de conocimiento trae incorporadas formas de acción diferenciadas, lo cual conlleva, a su vez, consecuencias también diferenciadas </a:t>
            </a:r>
          </a:p>
        </p:txBody>
      </p:sp>
      <p:sp>
        <p:nvSpPr>
          <p:cNvPr id="24" name="CuadroTexto 23">
            <a:extLst>
              <a:ext uri="{FF2B5EF4-FFF2-40B4-BE49-F238E27FC236}">
                <a16:creationId xmlns:a16="http://schemas.microsoft.com/office/drawing/2014/main" xmlns="" id="{1F6E4EDE-2EE4-42AC-BFFD-88E914795836}"/>
              </a:ext>
            </a:extLst>
          </p:cNvPr>
          <p:cNvSpPr txBox="1"/>
          <p:nvPr/>
        </p:nvSpPr>
        <p:spPr>
          <a:xfrm>
            <a:off x="2990458" y="2348880"/>
            <a:ext cx="3381742" cy="369332"/>
          </a:xfrm>
          <a:prstGeom prst="rect">
            <a:avLst/>
          </a:prstGeom>
          <a:noFill/>
        </p:spPr>
        <p:txBody>
          <a:bodyPr wrap="square" rtlCol="0">
            <a:spAutoFit/>
          </a:bodyPr>
          <a:lstStyle/>
          <a:p>
            <a:pPr algn="ctr"/>
            <a:r>
              <a:rPr lang="es-MX" dirty="0">
                <a:solidFill>
                  <a:schemeClr val="accent1">
                    <a:lumMod val="50000"/>
                  </a:schemeClr>
                </a:solidFill>
              </a:rPr>
              <a:t>Característica</a:t>
            </a:r>
          </a:p>
        </p:txBody>
      </p:sp>
    </p:spTree>
    <p:extLst>
      <p:ext uri="{BB962C8B-B14F-4D97-AF65-F5344CB8AC3E}">
        <p14:creationId xmlns:p14="http://schemas.microsoft.com/office/powerpoint/2010/main" val="32878138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39" name="1 CuadroTexto">
            <a:extLst>
              <a:ext uri="{FF2B5EF4-FFF2-40B4-BE49-F238E27FC236}">
                <a16:creationId xmlns:a16="http://schemas.microsoft.com/office/drawing/2014/main" xmlns="" id="{A062A2C7-615A-4D3F-8659-94167AB99F58}"/>
              </a:ext>
            </a:extLst>
          </p:cNvPr>
          <p:cNvSpPr txBox="1"/>
          <p:nvPr/>
        </p:nvSpPr>
        <p:spPr>
          <a:xfrm>
            <a:off x="3635896" y="606724"/>
            <a:ext cx="4435831" cy="400110"/>
          </a:xfrm>
          <a:prstGeom prst="rect">
            <a:avLst/>
          </a:prstGeom>
          <a:noFill/>
        </p:spPr>
        <p:txBody>
          <a:bodyPr wrap="square" rtlCol="0">
            <a:spAutoFit/>
          </a:bodyPr>
          <a:lstStyle/>
          <a:p>
            <a:pPr algn="r"/>
            <a:r>
              <a:rPr lang="es-MX" sz="2000" b="1" dirty="0">
                <a:solidFill>
                  <a:schemeClr val="accent1">
                    <a:lumMod val="50000"/>
                  </a:schemeClr>
                </a:solidFill>
                <a:latin typeface="Arial" panose="020B0604020202020204" pitchFamily="34" charset="0"/>
                <a:cs typeface="Arial" panose="020B0604020202020204" pitchFamily="34" charset="0"/>
              </a:rPr>
              <a:t>MARCO TEORICO </a:t>
            </a:r>
          </a:p>
        </p:txBody>
      </p:sp>
      <p:pic>
        <p:nvPicPr>
          <p:cNvPr id="40" name="Imagen 39">
            <a:extLst>
              <a:ext uri="{FF2B5EF4-FFF2-40B4-BE49-F238E27FC236}">
                <a16:creationId xmlns:a16="http://schemas.microsoft.com/office/drawing/2014/main" xmlns="" id="{782ABB33-9388-449A-96FA-0A267490C0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77810"/>
            <a:ext cx="2666930" cy="1032487"/>
          </a:xfrm>
          <a:prstGeom prst="rect">
            <a:avLst/>
          </a:prstGeom>
        </p:spPr>
      </p:pic>
      <p:sp>
        <p:nvSpPr>
          <p:cNvPr id="12" name="CuadroTexto 11">
            <a:extLst>
              <a:ext uri="{FF2B5EF4-FFF2-40B4-BE49-F238E27FC236}">
                <a16:creationId xmlns:a16="http://schemas.microsoft.com/office/drawing/2014/main" xmlns="" id="{1C03DFB8-AA9D-4131-A71C-152678EAFFDA}"/>
              </a:ext>
            </a:extLst>
          </p:cNvPr>
          <p:cNvSpPr txBox="1"/>
          <p:nvPr/>
        </p:nvSpPr>
        <p:spPr>
          <a:xfrm>
            <a:off x="2357754" y="1124744"/>
            <a:ext cx="4428492" cy="646331"/>
          </a:xfrm>
          <a:prstGeom prst="rect">
            <a:avLst/>
          </a:prstGeom>
          <a:noFill/>
        </p:spPr>
        <p:txBody>
          <a:bodyPr wrap="square" rtlCol="0">
            <a:spAutoFit/>
          </a:bodyPr>
          <a:lstStyle/>
          <a:p>
            <a:pPr algn="ctr"/>
            <a:r>
              <a:rPr lang="es-MX" b="1" dirty="0">
                <a:solidFill>
                  <a:schemeClr val="accent1">
                    <a:lumMod val="50000"/>
                  </a:schemeClr>
                </a:solidFill>
              </a:rPr>
              <a:t>Percepción y construcción social del riesgo</a:t>
            </a:r>
            <a:br>
              <a:rPr lang="es-MX" b="1" dirty="0">
                <a:solidFill>
                  <a:schemeClr val="accent1">
                    <a:lumMod val="50000"/>
                  </a:schemeClr>
                </a:solidFill>
              </a:rPr>
            </a:br>
            <a:r>
              <a:rPr lang="es-MX" b="1" dirty="0">
                <a:solidFill>
                  <a:schemeClr val="accent1">
                    <a:lumMod val="50000"/>
                  </a:schemeClr>
                </a:solidFill>
              </a:rPr>
              <a:t>(</a:t>
            </a:r>
            <a:r>
              <a:rPr lang="es-MX" b="1" dirty="0" err="1">
                <a:solidFill>
                  <a:schemeClr val="accent1">
                    <a:lumMod val="50000"/>
                  </a:schemeClr>
                </a:solidFill>
              </a:rPr>
              <a:t>Urteaga</a:t>
            </a:r>
            <a:r>
              <a:rPr lang="es-MX" b="1" dirty="0">
                <a:solidFill>
                  <a:schemeClr val="accent1">
                    <a:lumMod val="50000"/>
                  </a:schemeClr>
                </a:solidFill>
              </a:rPr>
              <a:t>) </a:t>
            </a:r>
            <a:endParaRPr lang="es-MX" dirty="0">
              <a:solidFill>
                <a:schemeClr val="accent1">
                  <a:lumMod val="50000"/>
                </a:schemeClr>
              </a:solidFill>
            </a:endParaRPr>
          </a:p>
        </p:txBody>
      </p:sp>
      <p:sp>
        <p:nvSpPr>
          <p:cNvPr id="43" name="Rectángulo 42">
            <a:extLst>
              <a:ext uri="{FF2B5EF4-FFF2-40B4-BE49-F238E27FC236}">
                <a16:creationId xmlns:a16="http://schemas.microsoft.com/office/drawing/2014/main" xmlns="" id="{865E6877-0BD5-4096-84DF-029DBFD26E7A}"/>
              </a:ext>
            </a:extLst>
          </p:cNvPr>
          <p:cNvSpPr/>
          <p:nvPr/>
        </p:nvSpPr>
        <p:spPr>
          <a:xfrm>
            <a:off x="772714" y="1844824"/>
            <a:ext cx="7598572" cy="21045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dirty="0"/>
              <a:t>menciona que la diversidad de los puntos de vista relativos a un riesgo determinado no depende solamente del nivel de competencia. Las opiniones y las actitudes hacia el riesgo dependen también de los valores en los que creemos y de la cultura a la que adherimos. Este “sesgo cultural” hace a menudo inoperantes los argumentos científicos, porque sitúa el debate en otro nivel </a:t>
            </a:r>
          </a:p>
        </p:txBody>
      </p:sp>
      <p:sp>
        <p:nvSpPr>
          <p:cNvPr id="2" name="Rectángulo 1">
            <a:extLst>
              <a:ext uri="{FF2B5EF4-FFF2-40B4-BE49-F238E27FC236}">
                <a16:creationId xmlns:a16="http://schemas.microsoft.com/office/drawing/2014/main" xmlns="" id="{9E00FE9D-AC8C-46DE-AC38-9DBB8D1DD440}"/>
              </a:ext>
            </a:extLst>
          </p:cNvPr>
          <p:cNvSpPr/>
          <p:nvPr/>
        </p:nvSpPr>
        <p:spPr>
          <a:xfrm>
            <a:off x="772714" y="3949412"/>
            <a:ext cx="7598572" cy="112313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s-MX" b="1" dirty="0"/>
              <a:t>Culturales: </a:t>
            </a:r>
            <a:r>
              <a:rPr lang="es-MX" dirty="0"/>
              <a:t> nos proporciona un marco de percepción específico, que determina la manera según la cual aprehendemos el mundo que nos rodea, del que interpretamos las informaciones que nos llegan, y, por lo tanto, la manera según la cual valoramos un riesgo. </a:t>
            </a:r>
          </a:p>
        </p:txBody>
      </p:sp>
      <p:sp>
        <p:nvSpPr>
          <p:cNvPr id="16" name="Rectángulo 15">
            <a:extLst>
              <a:ext uri="{FF2B5EF4-FFF2-40B4-BE49-F238E27FC236}">
                <a16:creationId xmlns:a16="http://schemas.microsoft.com/office/drawing/2014/main" xmlns="" id="{73985F26-216D-47BB-80A8-B1E34C6934E4}"/>
              </a:ext>
            </a:extLst>
          </p:cNvPr>
          <p:cNvSpPr/>
          <p:nvPr/>
        </p:nvSpPr>
        <p:spPr>
          <a:xfrm>
            <a:off x="762504" y="5072542"/>
            <a:ext cx="7608782" cy="152481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s-MX" b="1" dirty="0"/>
              <a:t>Valores: </a:t>
            </a:r>
            <a:r>
              <a:rPr lang="es-MX" dirty="0"/>
              <a:t>dan sentido a los riesgos que nos rodean, de forma que a cada cultura correspondan unos “buenos” riesgos que conviene cubrir y unos “malos” riesgos que es preciso evitar nuestros valores dan sentido a los riesgos que nos rodean, de forma que a cada cultura correspondan unos “buenos” riesgos que conviene cubrir y unos “malos” riesgos </a:t>
            </a:r>
          </a:p>
        </p:txBody>
      </p:sp>
    </p:spTree>
    <p:extLst>
      <p:ext uri="{BB962C8B-B14F-4D97-AF65-F5344CB8AC3E}">
        <p14:creationId xmlns:p14="http://schemas.microsoft.com/office/powerpoint/2010/main" val="28938966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6444208" y="60932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25" name="1 CuadroTexto">
            <a:extLst>
              <a:ext uri="{FF2B5EF4-FFF2-40B4-BE49-F238E27FC236}">
                <a16:creationId xmlns:a16="http://schemas.microsoft.com/office/drawing/2014/main" xmlns="" id="{4CD3F722-0BB9-4A09-8904-1D4A1A8B841B}"/>
              </a:ext>
            </a:extLst>
          </p:cNvPr>
          <p:cNvSpPr txBox="1"/>
          <p:nvPr/>
        </p:nvSpPr>
        <p:spPr>
          <a:xfrm>
            <a:off x="3635896" y="606724"/>
            <a:ext cx="4435831" cy="400110"/>
          </a:xfrm>
          <a:prstGeom prst="rect">
            <a:avLst/>
          </a:prstGeom>
          <a:noFill/>
        </p:spPr>
        <p:txBody>
          <a:bodyPr wrap="square" rtlCol="0">
            <a:spAutoFit/>
          </a:bodyPr>
          <a:lstStyle/>
          <a:p>
            <a:pPr algn="r"/>
            <a:r>
              <a:rPr lang="es-MX" sz="2000" b="1" dirty="0">
                <a:solidFill>
                  <a:schemeClr val="accent1">
                    <a:lumMod val="50000"/>
                  </a:schemeClr>
                </a:solidFill>
                <a:latin typeface="Arial" panose="020B0604020202020204" pitchFamily="34" charset="0"/>
                <a:cs typeface="Arial" panose="020B0604020202020204" pitchFamily="34" charset="0"/>
              </a:rPr>
              <a:t>MARCO METODOLÓGICO  </a:t>
            </a:r>
          </a:p>
        </p:txBody>
      </p:sp>
      <p:pic>
        <p:nvPicPr>
          <p:cNvPr id="26" name="Imagen 25">
            <a:extLst>
              <a:ext uri="{FF2B5EF4-FFF2-40B4-BE49-F238E27FC236}">
                <a16:creationId xmlns:a16="http://schemas.microsoft.com/office/drawing/2014/main" xmlns="" id="{F8F7E827-87F9-442B-AB40-E2ED986F54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77810"/>
            <a:ext cx="2666930" cy="1032487"/>
          </a:xfrm>
          <a:prstGeom prst="rect">
            <a:avLst/>
          </a:prstGeom>
        </p:spPr>
      </p:pic>
      <p:sp>
        <p:nvSpPr>
          <p:cNvPr id="19" name="Rectángulo 18">
            <a:extLst>
              <a:ext uri="{FF2B5EF4-FFF2-40B4-BE49-F238E27FC236}">
                <a16:creationId xmlns:a16="http://schemas.microsoft.com/office/drawing/2014/main" xmlns="" id="{00B788A8-AD36-422D-8E74-4A9E184F17F4}"/>
              </a:ext>
            </a:extLst>
          </p:cNvPr>
          <p:cNvSpPr/>
          <p:nvPr/>
        </p:nvSpPr>
        <p:spPr>
          <a:xfrm>
            <a:off x="539552" y="1690928"/>
            <a:ext cx="2399915" cy="72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dirty="0"/>
              <a:t>Relativismo </a:t>
            </a:r>
          </a:p>
        </p:txBody>
      </p:sp>
      <p:sp>
        <p:nvSpPr>
          <p:cNvPr id="21" name="CuadroTexto 20">
            <a:extLst>
              <a:ext uri="{FF2B5EF4-FFF2-40B4-BE49-F238E27FC236}">
                <a16:creationId xmlns:a16="http://schemas.microsoft.com/office/drawing/2014/main" xmlns="" id="{5B85607B-8240-4E33-BBB7-299E96ED1135}"/>
              </a:ext>
            </a:extLst>
          </p:cNvPr>
          <p:cNvSpPr txBox="1"/>
          <p:nvPr/>
        </p:nvSpPr>
        <p:spPr>
          <a:xfrm>
            <a:off x="683568" y="1311390"/>
            <a:ext cx="2831963" cy="377046"/>
          </a:xfrm>
          <a:prstGeom prst="rect">
            <a:avLst/>
          </a:prstGeom>
          <a:noFill/>
        </p:spPr>
        <p:txBody>
          <a:bodyPr wrap="square" rtlCol="0">
            <a:spAutoFit/>
          </a:bodyPr>
          <a:lstStyle/>
          <a:p>
            <a:r>
              <a:rPr lang="es-MX" b="1" dirty="0">
                <a:solidFill>
                  <a:schemeClr val="accent1">
                    <a:lumMod val="50000"/>
                  </a:schemeClr>
                </a:solidFill>
              </a:rPr>
              <a:t>Corriente epistemológica </a:t>
            </a:r>
          </a:p>
        </p:txBody>
      </p:sp>
      <p:cxnSp>
        <p:nvCxnSpPr>
          <p:cNvPr id="23" name="Conector recto de flecha 22">
            <a:extLst>
              <a:ext uri="{FF2B5EF4-FFF2-40B4-BE49-F238E27FC236}">
                <a16:creationId xmlns:a16="http://schemas.microsoft.com/office/drawing/2014/main" xmlns="" id="{DB674A3C-66B0-4DC3-A96C-5F54BE0E35CD}"/>
              </a:ext>
            </a:extLst>
          </p:cNvPr>
          <p:cNvCxnSpPr>
            <a:stCxn id="19" idx="3"/>
          </p:cNvCxnSpPr>
          <p:nvPr/>
        </p:nvCxnSpPr>
        <p:spPr>
          <a:xfrm>
            <a:off x="2939467" y="2050958"/>
            <a:ext cx="3116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ángulo 30">
            <a:extLst>
              <a:ext uri="{FF2B5EF4-FFF2-40B4-BE49-F238E27FC236}">
                <a16:creationId xmlns:a16="http://schemas.microsoft.com/office/drawing/2014/main" xmlns="" id="{264769C8-FB0E-4939-92EF-B8BB6F032120}"/>
              </a:ext>
            </a:extLst>
          </p:cNvPr>
          <p:cNvSpPr/>
          <p:nvPr/>
        </p:nvSpPr>
        <p:spPr>
          <a:xfrm>
            <a:off x="3251150" y="1668715"/>
            <a:ext cx="2399915" cy="72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dirty="0"/>
              <a:t>Cualitativo  </a:t>
            </a:r>
          </a:p>
        </p:txBody>
      </p:sp>
      <p:sp>
        <p:nvSpPr>
          <p:cNvPr id="27" name="CuadroTexto 26">
            <a:extLst>
              <a:ext uri="{FF2B5EF4-FFF2-40B4-BE49-F238E27FC236}">
                <a16:creationId xmlns:a16="http://schemas.microsoft.com/office/drawing/2014/main" xmlns="" id="{F3371D29-7332-412D-8C0A-6111AE6B2243}"/>
              </a:ext>
            </a:extLst>
          </p:cNvPr>
          <p:cNvSpPr txBox="1"/>
          <p:nvPr/>
        </p:nvSpPr>
        <p:spPr>
          <a:xfrm>
            <a:off x="803933" y="2621811"/>
            <a:ext cx="5111513" cy="2031325"/>
          </a:xfrm>
          <a:prstGeom prst="rect">
            <a:avLst/>
          </a:prstGeom>
          <a:noFill/>
        </p:spPr>
        <p:txBody>
          <a:bodyPr wrap="square" rtlCol="0">
            <a:spAutoFit/>
          </a:bodyPr>
          <a:lstStyle/>
          <a:p>
            <a:r>
              <a:rPr lang="es-MX" dirty="0"/>
              <a:t>Según el relativismo no hay una verdad objetiva universal; más bien cada punto de vista tiene su propia verdad. </a:t>
            </a:r>
          </a:p>
          <a:p>
            <a:r>
              <a:rPr lang="es-MX" dirty="0"/>
              <a:t>El relativismo es la idea de que los puntos de vista son relativos a las diferencias en percepción y consideración.</a:t>
            </a:r>
          </a:p>
          <a:p>
            <a:endParaRPr lang="es-MX" dirty="0"/>
          </a:p>
        </p:txBody>
      </p:sp>
      <p:sp>
        <p:nvSpPr>
          <p:cNvPr id="33" name="Rectángulo 32">
            <a:extLst>
              <a:ext uri="{FF2B5EF4-FFF2-40B4-BE49-F238E27FC236}">
                <a16:creationId xmlns:a16="http://schemas.microsoft.com/office/drawing/2014/main" xmlns="" id="{57949769-8D34-4F6C-941F-708A1454F55C}"/>
              </a:ext>
            </a:extLst>
          </p:cNvPr>
          <p:cNvSpPr/>
          <p:nvPr/>
        </p:nvSpPr>
        <p:spPr>
          <a:xfrm>
            <a:off x="6338133" y="1668715"/>
            <a:ext cx="2399915" cy="72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dirty="0"/>
              <a:t>No Experimental  </a:t>
            </a:r>
          </a:p>
        </p:txBody>
      </p:sp>
      <p:cxnSp>
        <p:nvCxnSpPr>
          <p:cNvPr id="36" name="Conector recto de flecha 35">
            <a:extLst>
              <a:ext uri="{FF2B5EF4-FFF2-40B4-BE49-F238E27FC236}">
                <a16:creationId xmlns:a16="http://schemas.microsoft.com/office/drawing/2014/main" xmlns="" id="{C957040C-55AF-4E2C-AEEE-A82309A3857C}"/>
              </a:ext>
            </a:extLst>
          </p:cNvPr>
          <p:cNvCxnSpPr>
            <a:stCxn id="31" idx="3"/>
            <a:endCxn id="33" idx="1"/>
          </p:cNvCxnSpPr>
          <p:nvPr/>
        </p:nvCxnSpPr>
        <p:spPr>
          <a:xfrm>
            <a:off x="5651065" y="2028745"/>
            <a:ext cx="6870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CuadroTexto 36">
            <a:extLst>
              <a:ext uri="{FF2B5EF4-FFF2-40B4-BE49-F238E27FC236}">
                <a16:creationId xmlns:a16="http://schemas.microsoft.com/office/drawing/2014/main" xmlns="" id="{321D1E08-7B98-4105-9BE3-C1BC07C203AF}"/>
              </a:ext>
            </a:extLst>
          </p:cNvPr>
          <p:cNvSpPr txBox="1"/>
          <p:nvPr/>
        </p:nvSpPr>
        <p:spPr>
          <a:xfrm>
            <a:off x="5724129" y="2621811"/>
            <a:ext cx="3013920" cy="1754326"/>
          </a:xfrm>
          <a:prstGeom prst="rect">
            <a:avLst/>
          </a:prstGeom>
          <a:noFill/>
        </p:spPr>
        <p:txBody>
          <a:bodyPr wrap="square" rtlCol="0">
            <a:spAutoFit/>
          </a:bodyPr>
          <a:lstStyle/>
          <a:p>
            <a:r>
              <a:rPr lang="es-MX" dirty="0"/>
              <a:t>Es el estudio que se realiza sin la manipulación deliberada de las variables y en los que se observan los fenómenos en su ambiente natural para después ser analizados </a:t>
            </a:r>
          </a:p>
        </p:txBody>
      </p:sp>
      <p:sp>
        <p:nvSpPr>
          <p:cNvPr id="41" name="Rectángulo 40">
            <a:extLst>
              <a:ext uri="{FF2B5EF4-FFF2-40B4-BE49-F238E27FC236}">
                <a16:creationId xmlns:a16="http://schemas.microsoft.com/office/drawing/2014/main" xmlns="" id="{0BE75BFF-C873-4F78-8E65-BFFFC60D28FA}"/>
              </a:ext>
            </a:extLst>
          </p:cNvPr>
          <p:cNvSpPr/>
          <p:nvPr/>
        </p:nvSpPr>
        <p:spPr>
          <a:xfrm>
            <a:off x="2870027" y="4640384"/>
            <a:ext cx="2399915" cy="72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dirty="0" err="1"/>
              <a:t>Est</a:t>
            </a:r>
            <a:r>
              <a:rPr lang="es-MX" dirty="0"/>
              <a:t>. Descriptivo   </a:t>
            </a:r>
          </a:p>
        </p:txBody>
      </p:sp>
      <p:sp>
        <p:nvSpPr>
          <p:cNvPr id="42" name="CuadroTexto 41">
            <a:extLst>
              <a:ext uri="{FF2B5EF4-FFF2-40B4-BE49-F238E27FC236}">
                <a16:creationId xmlns:a16="http://schemas.microsoft.com/office/drawing/2014/main" xmlns="" id="{774FB835-E474-4CF3-BF0B-1C1E7742F966}"/>
              </a:ext>
            </a:extLst>
          </p:cNvPr>
          <p:cNvSpPr txBox="1"/>
          <p:nvPr/>
        </p:nvSpPr>
        <p:spPr>
          <a:xfrm>
            <a:off x="2743956" y="4276090"/>
            <a:ext cx="2831963" cy="377046"/>
          </a:xfrm>
          <a:prstGeom prst="rect">
            <a:avLst/>
          </a:prstGeom>
          <a:noFill/>
        </p:spPr>
        <p:txBody>
          <a:bodyPr wrap="square" rtlCol="0">
            <a:spAutoFit/>
          </a:bodyPr>
          <a:lstStyle/>
          <a:p>
            <a:pPr algn="ctr"/>
            <a:r>
              <a:rPr lang="es-MX" b="1" dirty="0">
                <a:solidFill>
                  <a:schemeClr val="accent1">
                    <a:lumMod val="50000"/>
                  </a:schemeClr>
                </a:solidFill>
              </a:rPr>
              <a:t>Por su alcance</a:t>
            </a:r>
          </a:p>
        </p:txBody>
      </p:sp>
      <p:sp>
        <p:nvSpPr>
          <p:cNvPr id="39" name="CuadroTexto 38">
            <a:extLst>
              <a:ext uri="{FF2B5EF4-FFF2-40B4-BE49-F238E27FC236}">
                <a16:creationId xmlns:a16="http://schemas.microsoft.com/office/drawing/2014/main" xmlns="" id="{A6C7AACA-9882-46FC-B4B9-5DB5045A5B27}"/>
              </a:ext>
            </a:extLst>
          </p:cNvPr>
          <p:cNvSpPr txBox="1"/>
          <p:nvPr/>
        </p:nvSpPr>
        <p:spPr>
          <a:xfrm>
            <a:off x="1604180" y="5430251"/>
            <a:ext cx="5111513" cy="1200329"/>
          </a:xfrm>
          <a:prstGeom prst="rect">
            <a:avLst/>
          </a:prstGeom>
          <a:noFill/>
        </p:spPr>
        <p:txBody>
          <a:bodyPr wrap="square" rtlCol="0">
            <a:spAutoFit/>
          </a:bodyPr>
          <a:lstStyle/>
          <a:p>
            <a:r>
              <a:rPr lang="es-MX" dirty="0"/>
              <a:t>es un tipo de metodología a aplicar para deducir un bien o circunstancia que se esté presentando; se aplica describiendo todas sus dimensiones, en este caso se describe el órgano u objeto a estudiar.</a:t>
            </a:r>
          </a:p>
        </p:txBody>
      </p:sp>
    </p:spTree>
    <p:extLst>
      <p:ext uri="{BB962C8B-B14F-4D97-AF65-F5344CB8AC3E}">
        <p14:creationId xmlns:p14="http://schemas.microsoft.com/office/powerpoint/2010/main" val="27075571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6444208" y="60932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25" name="1 CuadroTexto">
            <a:extLst>
              <a:ext uri="{FF2B5EF4-FFF2-40B4-BE49-F238E27FC236}">
                <a16:creationId xmlns:a16="http://schemas.microsoft.com/office/drawing/2014/main" xmlns="" id="{4CD3F722-0BB9-4A09-8904-1D4A1A8B841B}"/>
              </a:ext>
            </a:extLst>
          </p:cNvPr>
          <p:cNvSpPr txBox="1"/>
          <p:nvPr/>
        </p:nvSpPr>
        <p:spPr>
          <a:xfrm>
            <a:off x="3635896" y="606724"/>
            <a:ext cx="4435831" cy="400110"/>
          </a:xfrm>
          <a:prstGeom prst="rect">
            <a:avLst/>
          </a:prstGeom>
          <a:noFill/>
        </p:spPr>
        <p:txBody>
          <a:bodyPr wrap="square" rtlCol="0">
            <a:spAutoFit/>
          </a:bodyPr>
          <a:lstStyle/>
          <a:p>
            <a:pPr algn="r"/>
            <a:r>
              <a:rPr lang="es-MX" sz="2000" b="1" dirty="0">
                <a:solidFill>
                  <a:schemeClr val="accent1">
                    <a:lumMod val="50000"/>
                  </a:schemeClr>
                </a:solidFill>
                <a:latin typeface="Arial" panose="020B0604020202020204" pitchFamily="34" charset="0"/>
                <a:cs typeface="Arial" panose="020B0604020202020204" pitchFamily="34" charset="0"/>
              </a:rPr>
              <a:t>MARCO METODOLÓGICO  </a:t>
            </a:r>
          </a:p>
        </p:txBody>
      </p:sp>
      <p:pic>
        <p:nvPicPr>
          <p:cNvPr id="26" name="Imagen 25">
            <a:extLst>
              <a:ext uri="{FF2B5EF4-FFF2-40B4-BE49-F238E27FC236}">
                <a16:creationId xmlns:a16="http://schemas.microsoft.com/office/drawing/2014/main" xmlns="" id="{F8F7E827-87F9-442B-AB40-E2ED986F54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77810"/>
            <a:ext cx="2666930" cy="1032487"/>
          </a:xfrm>
          <a:prstGeom prst="rect">
            <a:avLst/>
          </a:prstGeom>
        </p:spPr>
      </p:pic>
      <p:sp>
        <p:nvSpPr>
          <p:cNvPr id="17" name="Rectángulo 16">
            <a:extLst>
              <a:ext uri="{FF2B5EF4-FFF2-40B4-BE49-F238E27FC236}">
                <a16:creationId xmlns:a16="http://schemas.microsoft.com/office/drawing/2014/main" xmlns="" id="{84BB065C-4433-4B79-ABC3-88B04F4D8676}"/>
              </a:ext>
            </a:extLst>
          </p:cNvPr>
          <p:cNvSpPr/>
          <p:nvPr/>
        </p:nvSpPr>
        <p:spPr>
          <a:xfrm>
            <a:off x="683568" y="1822565"/>
            <a:ext cx="2399915" cy="72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dirty="0"/>
              <a:t>Encuesta </a:t>
            </a:r>
          </a:p>
        </p:txBody>
      </p:sp>
      <p:sp>
        <p:nvSpPr>
          <p:cNvPr id="18" name="CuadroTexto 17">
            <a:extLst>
              <a:ext uri="{FF2B5EF4-FFF2-40B4-BE49-F238E27FC236}">
                <a16:creationId xmlns:a16="http://schemas.microsoft.com/office/drawing/2014/main" xmlns="" id="{9ECB91BD-B0F1-4D06-A677-337E92FD068A}"/>
              </a:ext>
            </a:extLst>
          </p:cNvPr>
          <p:cNvSpPr txBox="1"/>
          <p:nvPr/>
        </p:nvSpPr>
        <p:spPr>
          <a:xfrm>
            <a:off x="683568" y="1311390"/>
            <a:ext cx="2831963" cy="377046"/>
          </a:xfrm>
          <a:prstGeom prst="rect">
            <a:avLst/>
          </a:prstGeom>
          <a:noFill/>
        </p:spPr>
        <p:txBody>
          <a:bodyPr wrap="square" rtlCol="0">
            <a:spAutoFit/>
          </a:bodyPr>
          <a:lstStyle/>
          <a:p>
            <a:r>
              <a:rPr lang="es-MX" b="1" dirty="0">
                <a:solidFill>
                  <a:schemeClr val="accent1">
                    <a:lumMod val="50000"/>
                  </a:schemeClr>
                </a:solidFill>
              </a:rPr>
              <a:t>Instrumentos </a:t>
            </a:r>
          </a:p>
        </p:txBody>
      </p:sp>
      <p:sp>
        <p:nvSpPr>
          <p:cNvPr id="20" name="CuadroTexto 19">
            <a:extLst>
              <a:ext uri="{FF2B5EF4-FFF2-40B4-BE49-F238E27FC236}">
                <a16:creationId xmlns:a16="http://schemas.microsoft.com/office/drawing/2014/main" xmlns="" id="{7FBA65D5-653B-4BDA-AD6D-66B0B486A0F1}"/>
              </a:ext>
            </a:extLst>
          </p:cNvPr>
          <p:cNvSpPr txBox="1"/>
          <p:nvPr/>
        </p:nvSpPr>
        <p:spPr>
          <a:xfrm>
            <a:off x="683568" y="2781604"/>
            <a:ext cx="2399915" cy="2031325"/>
          </a:xfrm>
          <a:prstGeom prst="rect">
            <a:avLst/>
          </a:prstGeom>
          <a:noFill/>
        </p:spPr>
        <p:txBody>
          <a:bodyPr wrap="square" rtlCol="0">
            <a:spAutoFit/>
          </a:bodyPr>
          <a:lstStyle/>
          <a:p>
            <a:pPr algn="just"/>
            <a:r>
              <a:rPr lang="es-MX" dirty="0"/>
              <a:t>La encuesta es una técnica destinada a obtener datos de varias personas cuyas opiniones impersonales interesan al investigador</a:t>
            </a:r>
          </a:p>
        </p:txBody>
      </p:sp>
      <p:sp>
        <p:nvSpPr>
          <p:cNvPr id="3" name="CuadroTexto 2">
            <a:extLst>
              <a:ext uri="{FF2B5EF4-FFF2-40B4-BE49-F238E27FC236}">
                <a16:creationId xmlns:a16="http://schemas.microsoft.com/office/drawing/2014/main" xmlns="" id="{30BFC3F0-69B6-42AA-9F09-51572443BCFB}"/>
              </a:ext>
            </a:extLst>
          </p:cNvPr>
          <p:cNvSpPr txBox="1"/>
          <p:nvPr/>
        </p:nvSpPr>
        <p:spPr>
          <a:xfrm>
            <a:off x="683568" y="5229200"/>
            <a:ext cx="2736304" cy="1200329"/>
          </a:xfrm>
          <a:prstGeom prst="rect">
            <a:avLst/>
          </a:prstGeom>
          <a:noFill/>
        </p:spPr>
        <p:txBody>
          <a:bodyPr wrap="square" rtlCol="0">
            <a:spAutoFit/>
          </a:bodyPr>
          <a:lstStyle/>
          <a:p>
            <a:r>
              <a:rPr lang="es-MX" dirty="0"/>
              <a:t>Según su forma: abiertas</a:t>
            </a:r>
          </a:p>
          <a:p>
            <a:r>
              <a:rPr lang="es-MX" dirty="0"/>
              <a:t>Por su fondo; </a:t>
            </a:r>
            <a:r>
              <a:rPr lang="es-MX" dirty="0" err="1"/>
              <a:t>Preg</a:t>
            </a:r>
            <a:r>
              <a:rPr lang="es-MX" dirty="0"/>
              <a:t>. De hechos</a:t>
            </a:r>
          </a:p>
          <a:p>
            <a:endParaRPr lang="es-MX" dirty="0"/>
          </a:p>
        </p:txBody>
      </p:sp>
      <p:sp>
        <p:nvSpPr>
          <p:cNvPr id="22" name="Rectángulo 21">
            <a:extLst>
              <a:ext uri="{FF2B5EF4-FFF2-40B4-BE49-F238E27FC236}">
                <a16:creationId xmlns:a16="http://schemas.microsoft.com/office/drawing/2014/main" xmlns="" id="{4D548953-57F7-42ED-9B3D-4564D3ABC436}"/>
              </a:ext>
            </a:extLst>
          </p:cNvPr>
          <p:cNvSpPr/>
          <p:nvPr/>
        </p:nvSpPr>
        <p:spPr>
          <a:xfrm>
            <a:off x="3372042" y="1822565"/>
            <a:ext cx="2399915" cy="72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dirty="0"/>
              <a:t>Test </a:t>
            </a:r>
          </a:p>
        </p:txBody>
      </p:sp>
      <p:sp>
        <p:nvSpPr>
          <p:cNvPr id="4" name="CuadroTexto 3">
            <a:extLst>
              <a:ext uri="{FF2B5EF4-FFF2-40B4-BE49-F238E27FC236}">
                <a16:creationId xmlns:a16="http://schemas.microsoft.com/office/drawing/2014/main" xmlns="" id="{D0BFE605-91C9-44A9-B66A-BEED399EE5A0}"/>
              </a:ext>
            </a:extLst>
          </p:cNvPr>
          <p:cNvSpPr txBox="1"/>
          <p:nvPr/>
        </p:nvSpPr>
        <p:spPr>
          <a:xfrm>
            <a:off x="3372042" y="2924944"/>
            <a:ext cx="5520438" cy="2031325"/>
          </a:xfrm>
          <a:prstGeom prst="rect">
            <a:avLst/>
          </a:prstGeom>
          <a:noFill/>
        </p:spPr>
        <p:txBody>
          <a:bodyPr wrap="square" rtlCol="0">
            <a:spAutoFit/>
          </a:bodyPr>
          <a:lstStyle/>
          <a:p>
            <a:r>
              <a:rPr lang="es-MX" dirty="0"/>
              <a:t>Es una técnica derivada de la entrevista y la encuesta tiene como objeto lograr información sobre rasgos definidos de la personalidad, la conducta o determinados comportamientos y características individuales o colectivas de la persona (inteligencia, interés, actitudes, aptitudes, rendimiento, memoria, manipulación, etc.)</a:t>
            </a:r>
          </a:p>
        </p:txBody>
      </p:sp>
    </p:spTree>
    <p:extLst>
      <p:ext uri="{BB962C8B-B14F-4D97-AF65-F5344CB8AC3E}">
        <p14:creationId xmlns:p14="http://schemas.microsoft.com/office/powerpoint/2010/main" val="15027272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TM03457444[[fn=Base]]</Template>
  <TotalTime>7217</TotalTime>
  <Words>834</Words>
  <Application>Microsoft Office PowerPoint</Application>
  <PresentationFormat>Presentación en pantalla (4:3)</PresentationFormat>
  <Paragraphs>108</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Arial Black</vt:lpstr>
      <vt:lpstr>Calibri</vt:lpstr>
      <vt:lpstr>Corbel</vt:lpstr>
      <vt:lpstr>Source Sans Pro Light</vt:lpstr>
      <vt:lpstr>Base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UTE-MANUELITA</dc:creator>
  <cp:lastModifiedBy>pcivil</cp:lastModifiedBy>
  <cp:revision>353</cp:revision>
  <cp:lastPrinted>2019-04-23T21:35:39Z</cp:lastPrinted>
  <dcterms:created xsi:type="dcterms:W3CDTF">2018-12-27T18:55:01Z</dcterms:created>
  <dcterms:modified xsi:type="dcterms:W3CDTF">2019-12-20T20:38:01Z</dcterms:modified>
</cp:coreProperties>
</file>