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9" r:id="rId3"/>
    <p:sldId id="288" r:id="rId4"/>
    <p:sldId id="289" r:id="rId5"/>
    <p:sldId id="290" r:id="rId6"/>
    <p:sldId id="291" r:id="rId7"/>
    <p:sldId id="292" r:id="rId8"/>
    <p:sldId id="293" r:id="rId9"/>
    <p:sldId id="296" r:id="rId10"/>
    <p:sldId id="294" r:id="rId11"/>
    <p:sldId id="300" r:id="rId12"/>
    <p:sldId id="301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47" autoAdjust="0"/>
  </p:normalViewPr>
  <p:slideViewPr>
    <p:cSldViewPr snapToGrid="0" snapToObjects="1"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DBDAD2-33E0-CE4C-B9B7-38F4AC53B0F8}" type="datetimeFigureOut">
              <a:rPr lang="es-ES" smtClean="0"/>
              <a:t>16/12/2019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E505D3-AF05-344F-95CE-0C86810DD2B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#_Toc26946889"/><Relationship Id="rId3" Type="http://schemas.openxmlformats.org/officeDocument/2006/relationships/hyperlink" Target="#_Toc26946884"/><Relationship Id="rId7" Type="http://schemas.openxmlformats.org/officeDocument/2006/relationships/hyperlink" Target="#_Toc26946888"/><Relationship Id="rId2" Type="http://schemas.openxmlformats.org/officeDocument/2006/relationships/hyperlink" Target="#_Toc26946883"/><Relationship Id="rId1" Type="http://schemas.openxmlformats.org/officeDocument/2006/relationships/slideLayout" Target="../slideLayouts/slideLayout6.xml"/><Relationship Id="rId6" Type="http://schemas.openxmlformats.org/officeDocument/2006/relationships/hyperlink" Target="#_Toc26946887"/><Relationship Id="rId5" Type="http://schemas.openxmlformats.org/officeDocument/2006/relationships/hyperlink" Target="#_Toc26946886"/><Relationship Id="rId4" Type="http://schemas.openxmlformats.org/officeDocument/2006/relationships/hyperlink" Target="#_Toc26946885"/><Relationship Id="rId9" Type="http://schemas.openxmlformats.org/officeDocument/2006/relationships/hyperlink" Target="#_Toc26946890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#_Toc26946898"/><Relationship Id="rId13" Type="http://schemas.openxmlformats.org/officeDocument/2006/relationships/hyperlink" Target="#_Toc26946903"/><Relationship Id="rId3" Type="http://schemas.openxmlformats.org/officeDocument/2006/relationships/hyperlink" Target="#_Toc26946893"/><Relationship Id="rId7" Type="http://schemas.openxmlformats.org/officeDocument/2006/relationships/hyperlink" Target="#_Toc26946897"/><Relationship Id="rId12" Type="http://schemas.openxmlformats.org/officeDocument/2006/relationships/hyperlink" Target="#_Toc26946902"/><Relationship Id="rId2" Type="http://schemas.openxmlformats.org/officeDocument/2006/relationships/hyperlink" Target="#_Toc26946892"/><Relationship Id="rId1" Type="http://schemas.openxmlformats.org/officeDocument/2006/relationships/slideLayout" Target="../slideLayouts/slideLayout6.xml"/><Relationship Id="rId6" Type="http://schemas.openxmlformats.org/officeDocument/2006/relationships/hyperlink" Target="#_Toc26946896"/><Relationship Id="rId11" Type="http://schemas.openxmlformats.org/officeDocument/2006/relationships/hyperlink" Target="#_Toc26946901"/><Relationship Id="rId5" Type="http://schemas.openxmlformats.org/officeDocument/2006/relationships/hyperlink" Target="#_Toc26946895"/><Relationship Id="rId10" Type="http://schemas.openxmlformats.org/officeDocument/2006/relationships/hyperlink" Target="#_Toc26946900"/><Relationship Id="rId4" Type="http://schemas.openxmlformats.org/officeDocument/2006/relationships/hyperlink" Target="#_Toc26946894"/><Relationship Id="rId9" Type="http://schemas.openxmlformats.org/officeDocument/2006/relationships/hyperlink" Target="#_Toc26946899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895751" y="2064428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2200" dirty="0"/>
          </a:p>
        </p:txBody>
      </p:sp>
      <p:sp>
        <p:nvSpPr>
          <p:cNvPr id="19" name="Título 6"/>
          <p:cNvSpPr txBox="1">
            <a:spLocks/>
          </p:cNvSpPr>
          <p:nvPr/>
        </p:nvSpPr>
        <p:spPr>
          <a:xfrm>
            <a:off x="1457191" y="307861"/>
            <a:ext cx="6259064" cy="8593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/>
              <a:t>ESCUELA NACIONAL DE PROTECCIÓN CIVIL</a:t>
            </a:r>
            <a:br>
              <a:rPr lang="es-ES" sz="2000" b="1" dirty="0"/>
            </a:br>
            <a:r>
              <a:rPr lang="es-ES" sz="2000" b="1" dirty="0"/>
              <a:t>Campus Chiapas</a:t>
            </a:r>
          </a:p>
        </p:txBody>
      </p:sp>
      <p:sp>
        <p:nvSpPr>
          <p:cNvPr id="8" name="Subtítulo 17"/>
          <p:cNvSpPr txBox="1">
            <a:spLocks/>
          </p:cNvSpPr>
          <p:nvPr/>
        </p:nvSpPr>
        <p:spPr>
          <a:xfrm>
            <a:off x="881743" y="1318769"/>
            <a:ext cx="7550912" cy="142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Maestría en gestión integral del riesgo  y protección civil</a:t>
            </a:r>
          </a:p>
          <a:p>
            <a:r>
              <a:rPr lang="es-ES_tradnl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(TERCERA GENERACIÓN)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es-ES" sz="20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413216" y="6366587"/>
            <a:ext cx="84879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n 23" descr="escudo-de-chiap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103664"/>
            <a:ext cx="1171346" cy="111021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26068" y="2876548"/>
            <a:ext cx="76918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i="1" dirty="0"/>
          </a:p>
          <a:p>
            <a:pPr algn="ctr"/>
            <a:r>
              <a:rPr lang="es-MX" sz="2000" b="1" i="1" dirty="0">
                <a:latin typeface="Arial"/>
              </a:rPr>
              <a:t>COLOQUIO</a:t>
            </a:r>
            <a:r>
              <a:rPr lang="es-ES" i="1" dirty="0"/>
              <a:t>   </a:t>
            </a: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7E250EF-C8ED-41EE-991B-F5D4EE52EEAF}"/>
              </a:ext>
            </a:extLst>
          </p:cNvPr>
          <p:cNvSpPr/>
          <p:nvPr/>
        </p:nvSpPr>
        <p:spPr>
          <a:xfrm>
            <a:off x="583096" y="4068161"/>
            <a:ext cx="79645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 EDUCATIVA A PERSONAL DOCENTE (ZONA 95) DEL MUNICIPIO DE EMILIANO ZAPATA TABASO.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i="1" dirty="0">
                <a:latin typeface="Arial" panose="020B0604020202020204" pitchFamily="34" charset="0"/>
                <a:ea typeface="Calibri" panose="020F0502020204030204" pitchFamily="34" charset="0"/>
              </a:rPr>
              <a:t>EN MATERIA DE GESTION INTEGRAL DE RIESGOS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5110448-E670-481E-840E-710D099D12EC}"/>
              </a:ext>
            </a:extLst>
          </p:cNvPr>
          <p:cNvSpPr/>
          <p:nvPr/>
        </p:nvSpPr>
        <p:spPr>
          <a:xfrm>
            <a:off x="2033619" y="3553656"/>
            <a:ext cx="5599095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 DE EXPERIENCIA PROFESIONAL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064410-A628-4790-A329-46379323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C76BBAE-2A7C-4B44-847F-2E0E192E6FDC}"/>
              </a:ext>
            </a:extLst>
          </p:cNvPr>
          <p:cNvSpPr txBox="1"/>
          <p:nvPr/>
        </p:nvSpPr>
        <p:spPr>
          <a:xfrm>
            <a:off x="6062869" y="1512005"/>
            <a:ext cx="205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Cualitativa</a:t>
            </a:r>
            <a:r>
              <a:rPr lang="es-ES" dirty="0"/>
              <a:t> 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487F002-FE8A-4443-B9F6-774F7A1AF3E4}"/>
              </a:ext>
            </a:extLst>
          </p:cNvPr>
          <p:cNvSpPr txBox="1"/>
          <p:nvPr/>
        </p:nvSpPr>
        <p:spPr>
          <a:xfrm>
            <a:off x="563218" y="1552727"/>
            <a:ext cx="270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Investigación -acción participativa </a:t>
            </a:r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5533D7A-517A-45B1-977B-00A0B62E672C}"/>
              </a:ext>
            </a:extLst>
          </p:cNvPr>
          <p:cNvSpPr/>
          <p:nvPr/>
        </p:nvSpPr>
        <p:spPr>
          <a:xfrm>
            <a:off x="4406347" y="3547260"/>
            <a:ext cx="2120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4FBBEDE-BC91-485E-8CCE-BB988E438025}"/>
              </a:ext>
            </a:extLst>
          </p:cNvPr>
          <p:cNvSpPr/>
          <p:nvPr/>
        </p:nvSpPr>
        <p:spPr>
          <a:xfrm>
            <a:off x="5466521" y="2158409"/>
            <a:ext cx="3356113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</a:rPr>
              <a:t>Permite comprender el mundo de la experiencia subjetiva desde el punto de vista de las personas que la viven.</a:t>
            </a:r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04964685-6AFD-47E4-9E2C-659A171F5845}"/>
              </a:ext>
            </a:extLst>
          </p:cNvPr>
          <p:cNvSpPr/>
          <p:nvPr/>
        </p:nvSpPr>
        <p:spPr>
          <a:xfrm>
            <a:off x="192156" y="2136125"/>
            <a:ext cx="4379844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considera a los participantes como actores sociales, con voz propia, habilidad para decidir, reflexionar y capacidad para participar activamente en el proceso de investigación y cambio.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B3D4CB4A-F1C5-49B8-BE23-846397052D6D}"/>
              </a:ext>
            </a:extLst>
          </p:cNvPr>
          <p:cNvSpPr/>
          <p:nvPr/>
        </p:nvSpPr>
        <p:spPr>
          <a:xfrm>
            <a:off x="1913685" y="4107650"/>
            <a:ext cx="2342321" cy="843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Investigación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C9E03D75-82E9-42F7-9F5E-B83A3794481D}"/>
              </a:ext>
            </a:extLst>
          </p:cNvPr>
          <p:cNvSpPr/>
          <p:nvPr/>
        </p:nvSpPr>
        <p:spPr>
          <a:xfrm>
            <a:off x="1798557" y="5142385"/>
            <a:ext cx="2572579" cy="666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Educación 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3A997836-7914-4F58-AEEC-A095CCE12446}"/>
              </a:ext>
            </a:extLst>
          </p:cNvPr>
          <p:cNvCxnSpPr>
            <a:cxnSpLocks/>
          </p:cNvCxnSpPr>
          <p:nvPr/>
        </p:nvCxnSpPr>
        <p:spPr>
          <a:xfrm>
            <a:off x="412877" y="6559825"/>
            <a:ext cx="18188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BE3E1D63-63F1-474D-80FC-9BA656834283}"/>
              </a:ext>
            </a:extLst>
          </p:cNvPr>
          <p:cNvSpPr/>
          <p:nvPr/>
        </p:nvSpPr>
        <p:spPr>
          <a:xfrm>
            <a:off x="1859848" y="6016054"/>
            <a:ext cx="2511288" cy="751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Acción </a:t>
            </a:r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xmlns="" id="{2E191B96-77D1-4DEE-A8E9-93CB1A3160F3}"/>
              </a:ext>
            </a:extLst>
          </p:cNvPr>
          <p:cNvCxnSpPr>
            <a:cxnSpLocks/>
            <a:stCxn id="20" idx="2"/>
          </p:cNvCxnSpPr>
          <p:nvPr/>
        </p:nvCxnSpPr>
        <p:spPr>
          <a:xfrm rot="10800000" flipV="1">
            <a:off x="412877" y="4529549"/>
            <a:ext cx="1500808" cy="204830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79F3D322-4D9B-46E4-819C-1C68F3C1DD26}"/>
              </a:ext>
            </a:extLst>
          </p:cNvPr>
          <p:cNvSpPr txBox="1"/>
          <p:nvPr/>
        </p:nvSpPr>
        <p:spPr>
          <a:xfrm>
            <a:off x="4943061" y="4002003"/>
            <a:ext cx="387957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/>
              <a:t>-Análisis de las condiciones históricas.</a:t>
            </a:r>
          </a:p>
          <a:p>
            <a:r>
              <a:rPr lang="es-MX" sz="1400" dirty="0"/>
              <a:t>-Análisis funcional de las condiciones actuales.</a:t>
            </a:r>
          </a:p>
          <a:p>
            <a:r>
              <a:rPr lang="es-MX" sz="1400" dirty="0"/>
              <a:t>-Evaluación participativa de necesidades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C3A696E1-FF61-4CDE-A18B-3D19B7D76659}"/>
              </a:ext>
            </a:extLst>
          </p:cNvPr>
          <p:cNvSpPr txBox="1"/>
          <p:nvPr/>
        </p:nvSpPr>
        <p:spPr>
          <a:xfrm>
            <a:off x="4943061" y="5019015"/>
            <a:ext cx="3879573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-</a:t>
            </a:r>
            <a:r>
              <a:rPr lang="es-MX" sz="1400" dirty="0"/>
              <a:t>círculos de estudio para el desarrollo de conciencia critica.</a:t>
            </a:r>
          </a:p>
          <a:p>
            <a:r>
              <a:rPr lang="es-MX" sz="1400" dirty="0"/>
              <a:t>-Guía de entrenamiento a lideres.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D79F89B5-4C7F-45D0-A2F9-55CB9C5AEA6F}"/>
              </a:ext>
            </a:extLst>
          </p:cNvPr>
          <p:cNvSpPr txBox="1"/>
          <p:nvPr/>
        </p:nvSpPr>
        <p:spPr>
          <a:xfrm>
            <a:off x="4943060" y="5892535"/>
            <a:ext cx="3879573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-</a:t>
            </a:r>
            <a:r>
              <a:rPr lang="es-MX" sz="1400" dirty="0"/>
              <a:t>Modelo para el desarrollo de la capacidad comunitaria.</a:t>
            </a:r>
          </a:p>
          <a:p>
            <a:r>
              <a:rPr lang="es-MX" sz="1400" dirty="0"/>
              <a:t>-Índice de acción.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xmlns="" id="{94CA5895-AB13-4C00-8CBF-A4D71377CD14}"/>
              </a:ext>
            </a:extLst>
          </p:cNvPr>
          <p:cNvSpPr/>
          <p:nvPr/>
        </p:nvSpPr>
        <p:spPr>
          <a:xfrm>
            <a:off x="4556464" y="4479056"/>
            <a:ext cx="386596" cy="212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xmlns="" id="{7519D785-E025-4A1F-98F2-F1004435268F}"/>
              </a:ext>
            </a:extLst>
          </p:cNvPr>
          <p:cNvSpPr/>
          <p:nvPr/>
        </p:nvSpPr>
        <p:spPr>
          <a:xfrm>
            <a:off x="4556464" y="5364965"/>
            <a:ext cx="386596" cy="212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xmlns="" id="{847541BD-9A7B-4E63-87DB-58E9E31B50DD}"/>
              </a:ext>
            </a:extLst>
          </p:cNvPr>
          <p:cNvSpPr/>
          <p:nvPr/>
        </p:nvSpPr>
        <p:spPr>
          <a:xfrm>
            <a:off x="4463800" y="6312631"/>
            <a:ext cx="386596" cy="212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15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0812C1-96C9-4E16-BBA1-4EE6CE31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Capitulo I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B71CC8C9-3700-4B93-831F-CDF47D99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28" y="1536174"/>
            <a:ext cx="688907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605463" algn="r"/>
              </a:tabLst>
            </a:pPr>
            <a:r>
              <a:rPr kumimoji="0" lang="es-MX" altLang="es-MX" sz="2000" b="1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Marco Teórico Conceptual</a:t>
            </a:r>
            <a:endParaRPr kumimoji="0" lang="es-MX" altLang="es-MX" sz="2000" b="1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605463" algn="r"/>
              </a:tabLst>
            </a:pPr>
            <a:endParaRPr kumimoji="0" lang="es-MX" altLang="es-MX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Una mirada sociol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gica de la Protecci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Civil.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Socialización a partir de Durkheim y Parsons.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 sociología del desastre como un complemento de la perspectiva sociológica.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 conceptualizaci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de elementos claves para entender a la protecci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civil.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Protección civil y sus diferentes perspectivas.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Concepción de desastres vs catástrofe.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 riesgo y la vulnerabilidad como conceptos de prevenci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sz="2000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022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6E8AB5-5405-40D3-A50D-9CF32A02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CAPITULO II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24F7981-BE5D-49B5-9786-D6C3190D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43" y="1736039"/>
            <a:ext cx="732845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605463" algn="r"/>
              </a:tabLst>
            </a:pPr>
            <a:r>
              <a:rPr kumimoji="0" lang="es-MX" altLang="es-MX" b="1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Marco Referencial</a:t>
            </a:r>
            <a:endParaRPr kumimoji="0" lang="es-MX" altLang="es-MX" b="1" i="0" u="sng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605463" algn="r"/>
              </a:tabLst>
            </a:pPr>
            <a:endParaRPr kumimoji="0" lang="es-MX" altLang="es-MX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Programas de Protecci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civil para la Educaci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B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á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sica.</a:t>
            </a:r>
            <a:endParaRPr kumimoji="0" lang="es-MX" altLang="es-MX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Programa de Seguridad y Emergencia Escolar.</a:t>
            </a:r>
            <a:endParaRPr kumimoji="0" lang="es-MX" altLang="es-MX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Seguridad p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ú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blica.</a:t>
            </a:r>
            <a:endParaRPr kumimoji="0" lang="es-MX" altLang="es-MX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Protecci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civil:</a:t>
            </a:r>
            <a:endParaRPr kumimoji="0" lang="es-MX" altLang="es-MX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Programas que se implementaron de Protecci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Civil en la Educaci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B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á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sica. El caso del GEPISE.</a:t>
            </a:r>
            <a:endParaRPr kumimoji="0" lang="es-MX" altLang="es-MX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Normatividad que sustenta la implementaci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de Programas de Protecci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civil en la Educaci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B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á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sica.</a:t>
            </a:r>
            <a:endParaRPr lang="es-MX" altLang="es-MX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Art</a:t>
            </a: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</a:t>
            </a: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culo segundo.-</a:t>
            </a:r>
            <a:endParaRPr kumimoji="0" lang="es-MX" altLang="es-MX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Art</a:t>
            </a: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</a:t>
            </a: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culo tercero</a:t>
            </a:r>
            <a:endParaRPr kumimoji="0" lang="es-MX" altLang="es-MX" i="0" u="none" strike="noStrike" cap="none" normalizeH="0" baseline="0" dirty="0">
              <a:ln>
                <a:noFill/>
              </a:ln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Art</a:t>
            </a: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í</a:t>
            </a:r>
            <a:r>
              <a:rPr kumimoji="0" lang="es-MX" altLang="es-MX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culo quinto. </a:t>
            </a:r>
            <a:endParaRPr lang="es-MX" altLang="es-MX" u="sng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 funci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 social de la educaci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ó</a:t>
            </a: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n.</a:t>
            </a:r>
            <a:endParaRPr kumimoji="0" lang="es-MX" altLang="es-MX" b="0" i="0" u="sng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Arial" panose="020B0604020202020204" pitchFamily="34" charset="0"/>
              <a:hlinkClick r:id="rId1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605463" algn="r"/>
              </a:tabLst>
            </a:pPr>
            <a:r>
              <a:rPr kumimoji="0" lang="es-MX" altLang="es-MX" b="0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Programa Maestro de Protección Civil 2013-2018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15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B60520-25F2-4904-97BD-61A0983F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OBJETO DE ESTUDIO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4CF03BF-722F-4D16-B31D-CCA8AF6E2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26" y="1472633"/>
            <a:ext cx="5366347" cy="42239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6760243-D1F5-47C2-9D66-0CD688185731}"/>
              </a:ext>
            </a:extLst>
          </p:cNvPr>
          <p:cNvSpPr txBox="1"/>
          <p:nvPr/>
        </p:nvSpPr>
        <p:spPr>
          <a:xfrm>
            <a:off x="2650437" y="4617988"/>
            <a:ext cx="400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Tabasco-3 de junio de 1995 CEPC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A2D815E-7071-442D-B73D-5B58B43B42C3}"/>
              </a:ext>
            </a:extLst>
          </p:cNvPr>
          <p:cNvSpPr txBox="1"/>
          <p:nvPr/>
        </p:nvSpPr>
        <p:spPr>
          <a:xfrm>
            <a:off x="3330696" y="5200701"/>
            <a:ext cx="306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Inicio de PC (3eventos)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44D258C-E554-4AC3-BAB3-ADF2308F7760}"/>
              </a:ext>
            </a:extLst>
          </p:cNvPr>
          <p:cNvSpPr txBox="1"/>
          <p:nvPr/>
        </p:nvSpPr>
        <p:spPr>
          <a:xfrm>
            <a:off x="477274" y="2274838"/>
            <a:ext cx="2193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Programas </a:t>
            </a:r>
          </a:p>
          <a:p>
            <a:r>
              <a:rPr lang="es-MX" dirty="0"/>
              <a:t>Planes</a:t>
            </a:r>
          </a:p>
          <a:p>
            <a:r>
              <a:rPr lang="es-MX" dirty="0"/>
              <a:t>Estrategias </a:t>
            </a:r>
          </a:p>
          <a:p>
            <a:r>
              <a:rPr lang="es-MX" dirty="0"/>
              <a:t>Mecanismos </a:t>
            </a:r>
          </a:p>
          <a:p>
            <a:r>
              <a:rPr lang="es-MX" dirty="0"/>
              <a:t>GIR</a:t>
            </a:r>
          </a:p>
          <a:p>
            <a:r>
              <a:rPr lang="es-MX" dirty="0"/>
              <a:t>Salvaguardar </a:t>
            </a:r>
          </a:p>
          <a:p>
            <a:r>
              <a:rPr lang="es-MX" dirty="0"/>
              <a:t>Vida</a:t>
            </a:r>
          </a:p>
          <a:p>
            <a:r>
              <a:rPr lang="es-MX" dirty="0"/>
              <a:t>Medio ambiente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76FCE66-3463-4FBD-971B-6564FBCFC75A}"/>
              </a:ext>
            </a:extLst>
          </p:cNvPr>
          <p:cNvSpPr txBox="1"/>
          <p:nvPr/>
        </p:nvSpPr>
        <p:spPr>
          <a:xfrm>
            <a:off x="6875814" y="2807013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Publico </a:t>
            </a:r>
          </a:p>
          <a:p>
            <a:r>
              <a:rPr lang="es-MX" dirty="0"/>
              <a:t>Privado </a:t>
            </a:r>
          </a:p>
          <a:p>
            <a:r>
              <a:rPr lang="es-MX" dirty="0"/>
              <a:t>social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6FC43E7-5DB4-470C-AFA4-E11738F8557A}"/>
              </a:ext>
            </a:extLst>
          </p:cNvPr>
          <p:cNvSpPr txBox="1"/>
          <p:nvPr/>
        </p:nvSpPr>
        <p:spPr>
          <a:xfrm>
            <a:off x="6493564" y="3765169"/>
            <a:ext cx="219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Unidad Interna</a:t>
            </a:r>
          </a:p>
          <a:p>
            <a:r>
              <a:rPr lang="es-MX" dirty="0"/>
              <a:t>pc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14B34AA7-9245-4232-85AE-21C1F0B97D38}"/>
              </a:ext>
            </a:extLst>
          </p:cNvPr>
          <p:cNvCxnSpPr>
            <a:cxnSpLocks/>
          </p:cNvCxnSpPr>
          <p:nvPr/>
        </p:nvCxnSpPr>
        <p:spPr>
          <a:xfrm flipV="1">
            <a:off x="2213113" y="5193808"/>
            <a:ext cx="4757530" cy="68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7B842E57-6297-41ED-B01E-18B8455A8F2F}"/>
              </a:ext>
            </a:extLst>
          </p:cNvPr>
          <p:cNvCxnSpPr>
            <a:cxnSpLocks/>
          </p:cNvCxnSpPr>
          <p:nvPr/>
        </p:nvCxnSpPr>
        <p:spPr>
          <a:xfrm>
            <a:off x="2670510" y="4491440"/>
            <a:ext cx="3823054" cy="1641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4442632-69F6-4D49-A319-902EE86F9EDE}"/>
              </a:ext>
            </a:extLst>
          </p:cNvPr>
          <p:cNvSpPr/>
          <p:nvPr/>
        </p:nvSpPr>
        <p:spPr>
          <a:xfrm>
            <a:off x="3259640" y="3734972"/>
            <a:ext cx="2644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/>
              <a:t>CONSTRUCCION RELTIVISTA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E7537DDE-D846-46CB-8136-527473FBC98C}"/>
              </a:ext>
            </a:extLst>
          </p:cNvPr>
          <p:cNvSpPr txBox="1"/>
          <p:nvPr/>
        </p:nvSpPr>
        <p:spPr>
          <a:xfrm>
            <a:off x="3684104" y="3249142"/>
            <a:ext cx="200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Genero social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2C8FB314-2903-423C-9523-D5316D74B727}"/>
              </a:ext>
            </a:extLst>
          </p:cNvPr>
          <p:cNvSpPr txBox="1"/>
          <p:nvPr/>
        </p:nvSpPr>
        <p:spPr>
          <a:xfrm>
            <a:off x="4024414" y="2194991"/>
            <a:ext cx="109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sujeto </a:t>
            </a:r>
          </a:p>
          <a:p>
            <a:pPr algn="ctr"/>
            <a:r>
              <a:rPr lang="es-MX" dirty="0"/>
              <a:t>Objeto </a:t>
            </a:r>
          </a:p>
          <a:p>
            <a:pPr algn="ctr"/>
            <a:r>
              <a:rPr lang="es-MX" dirty="0"/>
              <a:t>verdad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009CC124-34E7-4E8A-A5F6-CD0F59BFFE13}"/>
              </a:ext>
            </a:extLst>
          </p:cNvPr>
          <p:cNvCxnSpPr>
            <a:cxnSpLocks/>
          </p:cNvCxnSpPr>
          <p:nvPr/>
        </p:nvCxnSpPr>
        <p:spPr>
          <a:xfrm>
            <a:off x="3597325" y="3118321"/>
            <a:ext cx="20878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06C63403-D9F1-4C82-8CD3-61EEA217D9E7}"/>
              </a:ext>
            </a:extLst>
          </p:cNvPr>
          <p:cNvSpPr/>
          <p:nvPr/>
        </p:nvSpPr>
        <p:spPr>
          <a:xfrm>
            <a:off x="1888826" y="6274635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LGPC TAB, ART4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24BCADBD-EDBA-439F-A639-6EFE0C26145A}"/>
              </a:ext>
            </a:extLst>
          </p:cNvPr>
          <p:cNvSpPr/>
          <p:nvPr/>
        </p:nvSpPr>
        <p:spPr>
          <a:xfrm>
            <a:off x="4024414" y="6264962"/>
            <a:ext cx="4139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(Ley Federal de Protección Civil, Artículo 3)</a:t>
            </a:r>
            <a:endParaRPr lang="es-MX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51D2847-F2EA-41A4-A566-240B0BE35B89}"/>
              </a:ext>
            </a:extLst>
          </p:cNvPr>
          <p:cNvSpPr txBox="1"/>
          <p:nvPr/>
        </p:nvSpPr>
        <p:spPr>
          <a:xfrm>
            <a:off x="3074505" y="5839523"/>
            <a:ext cx="315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Tabasco </a:t>
            </a:r>
          </a:p>
        </p:txBody>
      </p:sp>
    </p:spTree>
    <p:extLst>
      <p:ext uri="{BB962C8B-B14F-4D97-AF65-F5344CB8AC3E}">
        <p14:creationId xmlns:p14="http://schemas.microsoft.com/office/powerpoint/2010/main" val="429486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CF5226E-3BD7-4ACD-9FDD-DE7C2FB69358}"/>
              </a:ext>
            </a:extLst>
          </p:cNvPr>
          <p:cNvSpPr/>
          <p:nvPr/>
        </p:nvSpPr>
        <p:spPr>
          <a:xfrm>
            <a:off x="3949148" y="4182720"/>
            <a:ext cx="4903304" cy="2416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F742BB1-21A0-4A0E-B5B2-593DBFCA1E82}"/>
              </a:ext>
            </a:extLst>
          </p:cNvPr>
          <p:cNvSpPr/>
          <p:nvPr/>
        </p:nvSpPr>
        <p:spPr>
          <a:xfrm>
            <a:off x="132522" y="2079726"/>
            <a:ext cx="4903304" cy="2015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654AC0-CF49-4E5C-ABD5-C7ED9768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Objeto de estudio </a:t>
            </a: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96837D8-FF87-47FB-8121-823464677B94}"/>
              </a:ext>
            </a:extLst>
          </p:cNvPr>
          <p:cNvSpPr/>
          <p:nvPr/>
        </p:nvSpPr>
        <p:spPr>
          <a:xfrm>
            <a:off x="284921" y="21675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La Promoción, </a:t>
            </a:r>
            <a:r>
              <a:rPr lang="es-MX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la niñez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una cultura de responsabilidad social dirigida a la Protección Civil con énfasis en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Prevención y Autoprotección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respecto de los riesgos y peligros que representan los agentes perturbadores y su Vulnerabilidad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ABDBED7-C901-4762-8FF6-79655F1E5EE7}"/>
              </a:ext>
            </a:extLst>
          </p:cNvPr>
          <p:cNvSpPr txBox="1"/>
          <p:nvPr/>
        </p:nvSpPr>
        <p:spPr>
          <a:xfrm>
            <a:off x="426128" y="1710394"/>
            <a:ext cx="393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POLITICA PUBLICA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9368044-9E02-4DAA-A939-A5B9E271F0BC}"/>
              </a:ext>
            </a:extLst>
          </p:cNvPr>
          <p:cNvSpPr/>
          <p:nvPr/>
        </p:nvSpPr>
        <p:spPr>
          <a:xfrm>
            <a:off x="4114800" y="4295897"/>
            <a:ext cx="4572000" cy="2153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“Los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 niveles 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gobierno tratarán en todo momento que los programas y estrategias dirigidas al fortalecimiento de los instrumentos de organización y funcionamiento de las instituciones de protección civil se sustenten en un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 de gestión integral del riesgo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s-MX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(Ley Federal de Protección Civil, Artículo 3)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echa: doblada 2">
            <a:extLst>
              <a:ext uri="{FF2B5EF4-FFF2-40B4-BE49-F238E27FC236}">
                <a16:creationId xmlns:a16="http://schemas.microsoft.com/office/drawing/2014/main" xmlns="" id="{ED81BACD-731F-4DDA-9525-B6EC837A3F6D}"/>
              </a:ext>
            </a:extLst>
          </p:cNvPr>
          <p:cNvSpPr/>
          <p:nvPr/>
        </p:nvSpPr>
        <p:spPr>
          <a:xfrm rot="5400000">
            <a:off x="5420138" y="2133604"/>
            <a:ext cx="1577009" cy="2345634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Flecha: doblada 9">
            <a:extLst>
              <a:ext uri="{FF2B5EF4-FFF2-40B4-BE49-F238E27FC236}">
                <a16:creationId xmlns:a16="http://schemas.microsoft.com/office/drawing/2014/main" xmlns="" id="{C8574561-D4B8-43A1-8A39-55A5287C8E4D}"/>
              </a:ext>
            </a:extLst>
          </p:cNvPr>
          <p:cNvSpPr/>
          <p:nvPr/>
        </p:nvSpPr>
        <p:spPr>
          <a:xfrm rot="16200000">
            <a:off x="1859448" y="3921256"/>
            <a:ext cx="1828235" cy="2351165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7826D5-7F99-40EB-A2E0-7FFA2021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PLANTEAMIENTO DEL PROBLEMA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CA70740-4BB0-41CC-BB7F-A696DF751AB2}"/>
              </a:ext>
            </a:extLst>
          </p:cNvPr>
          <p:cNvSpPr/>
          <p:nvPr/>
        </p:nvSpPr>
        <p:spPr>
          <a:xfrm>
            <a:off x="426127" y="1974574"/>
            <a:ext cx="8260671" cy="25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¿Es la falta de educación en temas de Gestión Integral del Riesgo, la causa de una ausencia de percepción del riesgo (adecuada), en los centros educativos de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E.Zapata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permita un cambio de conducta y de hábitos que promueva la prevención del riesgo?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echa: curvada hacia la derecha 31">
            <a:extLst>
              <a:ext uri="{FF2B5EF4-FFF2-40B4-BE49-F238E27FC236}">
                <a16:creationId xmlns:a16="http://schemas.microsoft.com/office/drawing/2014/main" xmlns="" id="{987D11CD-FBDE-4139-A9DB-18D004040DD3}"/>
              </a:ext>
            </a:extLst>
          </p:cNvPr>
          <p:cNvSpPr/>
          <p:nvPr/>
        </p:nvSpPr>
        <p:spPr>
          <a:xfrm>
            <a:off x="272194" y="986306"/>
            <a:ext cx="2551788" cy="5871693"/>
          </a:xfrm>
          <a:prstGeom prst="curvedRightArrow">
            <a:avLst>
              <a:gd name="adj1" fmla="val 19723"/>
              <a:gd name="adj2" fmla="val 50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Flecha: curvada hacia la izquierda 30">
            <a:extLst>
              <a:ext uri="{FF2B5EF4-FFF2-40B4-BE49-F238E27FC236}">
                <a16:creationId xmlns:a16="http://schemas.microsoft.com/office/drawing/2014/main" xmlns="" id="{BD8FA998-B366-43D9-89E1-749D10F2ADD0}"/>
              </a:ext>
            </a:extLst>
          </p:cNvPr>
          <p:cNvSpPr/>
          <p:nvPr/>
        </p:nvSpPr>
        <p:spPr>
          <a:xfrm>
            <a:off x="6842222" y="958190"/>
            <a:ext cx="2005753" cy="5433957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18DED7C7-1802-4D03-8676-08D250A109C9}"/>
              </a:ext>
            </a:extLst>
          </p:cNvPr>
          <p:cNvSpPr/>
          <p:nvPr/>
        </p:nvSpPr>
        <p:spPr>
          <a:xfrm>
            <a:off x="159790" y="3681313"/>
            <a:ext cx="1484244" cy="5016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DA363191-0C61-4ADE-88BE-822405B864BA}"/>
              </a:ext>
            </a:extLst>
          </p:cNvPr>
          <p:cNvSpPr/>
          <p:nvPr/>
        </p:nvSpPr>
        <p:spPr>
          <a:xfrm>
            <a:off x="6842222" y="4934011"/>
            <a:ext cx="2141988" cy="37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283AF2A2-2FD3-42F1-B369-3BC23326D0D4}"/>
              </a:ext>
            </a:extLst>
          </p:cNvPr>
          <p:cNvSpPr/>
          <p:nvPr/>
        </p:nvSpPr>
        <p:spPr>
          <a:xfrm>
            <a:off x="6426042" y="2452271"/>
            <a:ext cx="2558168" cy="4285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86DB0720-D661-4603-B312-68EE133DCCA4}"/>
              </a:ext>
            </a:extLst>
          </p:cNvPr>
          <p:cNvSpPr/>
          <p:nvPr/>
        </p:nvSpPr>
        <p:spPr>
          <a:xfrm>
            <a:off x="2126674" y="6091514"/>
            <a:ext cx="1956992" cy="5314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331E490B-1BDB-458B-82C8-7E6B3D0DC15E}"/>
              </a:ext>
            </a:extLst>
          </p:cNvPr>
          <p:cNvSpPr/>
          <p:nvPr/>
        </p:nvSpPr>
        <p:spPr>
          <a:xfrm>
            <a:off x="205109" y="2776136"/>
            <a:ext cx="1235888" cy="476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E1362026-7FB0-4C67-83FB-3DF93F9E88E8}"/>
              </a:ext>
            </a:extLst>
          </p:cNvPr>
          <p:cNvSpPr/>
          <p:nvPr/>
        </p:nvSpPr>
        <p:spPr>
          <a:xfrm>
            <a:off x="159790" y="4972361"/>
            <a:ext cx="1921565" cy="653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797D7D3F-2C1C-4078-8C71-A663E5D1D15E}"/>
              </a:ext>
            </a:extLst>
          </p:cNvPr>
          <p:cNvSpPr/>
          <p:nvPr/>
        </p:nvSpPr>
        <p:spPr>
          <a:xfrm>
            <a:off x="5314122" y="6091514"/>
            <a:ext cx="1424608" cy="406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8FBB4DCC-B144-4E1B-90BB-94540449A421}"/>
              </a:ext>
            </a:extLst>
          </p:cNvPr>
          <p:cNvSpPr/>
          <p:nvPr/>
        </p:nvSpPr>
        <p:spPr>
          <a:xfrm>
            <a:off x="7338491" y="3523664"/>
            <a:ext cx="1424608" cy="464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06CE8DF3-18C9-4988-B824-B29A0ED75820}"/>
              </a:ext>
            </a:extLst>
          </p:cNvPr>
          <p:cNvSpPr/>
          <p:nvPr/>
        </p:nvSpPr>
        <p:spPr>
          <a:xfrm>
            <a:off x="6842222" y="1641765"/>
            <a:ext cx="1316428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5B2590E-D8B7-446A-9994-3C1562F73550}"/>
              </a:ext>
            </a:extLst>
          </p:cNvPr>
          <p:cNvSpPr/>
          <p:nvPr/>
        </p:nvSpPr>
        <p:spPr>
          <a:xfrm>
            <a:off x="2926195" y="958190"/>
            <a:ext cx="3564267" cy="556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F08C536-CDE8-491E-B367-10C3F5709655}"/>
              </a:ext>
            </a:extLst>
          </p:cNvPr>
          <p:cNvSpPr/>
          <p:nvPr/>
        </p:nvSpPr>
        <p:spPr>
          <a:xfrm>
            <a:off x="344788" y="1501544"/>
            <a:ext cx="1956992" cy="653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0B45C6-988F-4812-B7AE-D88BF72D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27" y="36584"/>
            <a:ext cx="8260672" cy="1039427"/>
          </a:xfrm>
        </p:spPr>
        <p:txBody>
          <a:bodyPr/>
          <a:lstStyle/>
          <a:p>
            <a:r>
              <a:rPr lang="es-MX" dirty="0"/>
              <a:t>JUSTIFICACION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D06D602-CB7B-4E4A-89A0-B06CC95D6E21}"/>
              </a:ext>
            </a:extLst>
          </p:cNvPr>
          <p:cNvSpPr txBox="1"/>
          <p:nvPr/>
        </p:nvSpPr>
        <p:spPr>
          <a:xfrm>
            <a:off x="3829878" y="3043751"/>
            <a:ext cx="1484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/>
              <a:t>GIR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DCF5A17-FE12-43E4-8EB3-22BC8286BADB}"/>
              </a:ext>
            </a:extLst>
          </p:cNvPr>
          <p:cNvSpPr txBox="1"/>
          <p:nvPr/>
        </p:nvSpPr>
        <p:spPr>
          <a:xfrm>
            <a:off x="2952699" y="986306"/>
            <a:ext cx="400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Sociedad zapatéense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3BBCBAC-619C-48E1-B235-5A2E153420F9}"/>
              </a:ext>
            </a:extLst>
          </p:cNvPr>
          <p:cNvSpPr txBox="1"/>
          <p:nvPr/>
        </p:nvSpPr>
        <p:spPr>
          <a:xfrm>
            <a:off x="7348764" y="3565015"/>
            <a:ext cx="163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Desastre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84DEF00-B3F6-4E37-AB16-3BF001B6CABE}"/>
              </a:ext>
            </a:extLst>
          </p:cNvPr>
          <p:cNvSpPr txBox="1"/>
          <p:nvPr/>
        </p:nvSpPr>
        <p:spPr>
          <a:xfrm>
            <a:off x="6360030" y="2441207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Vulnerabilidades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2299DDB-0174-4071-9A77-28AE13D78F6D}"/>
              </a:ext>
            </a:extLst>
          </p:cNvPr>
          <p:cNvSpPr txBox="1"/>
          <p:nvPr/>
        </p:nvSpPr>
        <p:spPr>
          <a:xfrm>
            <a:off x="6932032" y="1641765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Riesgo</a:t>
            </a:r>
            <a:r>
              <a:rPr lang="es-MX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5CA977A-29B0-4D9A-8F63-DCA2656AC197}"/>
              </a:ext>
            </a:extLst>
          </p:cNvPr>
          <p:cNvSpPr txBox="1"/>
          <p:nvPr/>
        </p:nvSpPr>
        <p:spPr>
          <a:xfrm>
            <a:off x="6734253" y="4891578"/>
            <a:ext cx="249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Estudiante GIR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BAD0B90-C1F9-4BDA-9007-46E013418AD4}"/>
              </a:ext>
            </a:extLst>
          </p:cNvPr>
          <p:cNvSpPr txBox="1"/>
          <p:nvPr/>
        </p:nvSpPr>
        <p:spPr>
          <a:xfrm>
            <a:off x="5398998" y="6091514"/>
            <a:ext cx="164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Profesor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D70E399-A700-467A-8938-7821CBE1A02F}"/>
              </a:ext>
            </a:extLst>
          </p:cNvPr>
          <p:cNvSpPr txBox="1"/>
          <p:nvPr/>
        </p:nvSpPr>
        <p:spPr>
          <a:xfrm>
            <a:off x="2126674" y="6161315"/>
            <a:ext cx="208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Paradigmas</a:t>
            </a:r>
            <a:r>
              <a:rPr lang="es-MX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F040AB3-2102-4FC3-BE8D-96C9629FD1D6}"/>
              </a:ext>
            </a:extLst>
          </p:cNvPr>
          <p:cNvSpPr txBox="1"/>
          <p:nvPr/>
        </p:nvSpPr>
        <p:spPr>
          <a:xfrm>
            <a:off x="205109" y="5038369"/>
            <a:ext cx="192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Prevención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F30A3E4-29AC-412F-8165-3B9A9689ABC1}"/>
              </a:ext>
            </a:extLst>
          </p:cNvPr>
          <p:cNvSpPr txBox="1"/>
          <p:nvPr/>
        </p:nvSpPr>
        <p:spPr>
          <a:xfrm>
            <a:off x="186793" y="3717561"/>
            <a:ext cx="148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Cultura</a:t>
            </a:r>
            <a:r>
              <a:rPr lang="es-MX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833878B-1934-42A8-9064-095CD3731F46}"/>
              </a:ext>
            </a:extLst>
          </p:cNvPr>
          <p:cNvSpPr txBox="1"/>
          <p:nvPr/>
        </p:nvSpPr>
        <p:spPr>
          <a:xfrm>
            <a:off x="344788" y="1623124"/>
            <a:ext cx="204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Educación</a:t>
            </a:r>
            <a:r>
              <a:rPr lang="es-MX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FD7D20F-2F7C-4121-800C-1797EA2C12D4}"/>
              </a:ext>
            </a:extLst>
          </p:cNvPr>
          <p:cNvSpPr txBox="1"/>
          <p:nvPr/>
        </p:nvSpPr>
        <p:spPr>
          <a:xfrm>
            <a:off x="159790" y="2705607"/>
            <a:ext cx="178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Niñez</a:t>
            </a:r>
            <a:r>
              <a:rPr lang="es-MX" dirty="0"/>
              <a:t> </a:t>
            </a:r>
          </a:p>
        </p:txBody>
      </p:sp>
      <p:pic>
        <p:nvPicPr>
          <p:cNvPr id="1026" name="Picture 2" descr="Resultado de imagen para campo futbol">
            <a:extLst>
              <a:ext uri="{FF2B5EF4-FFF2-40B4-BE49-F238E27FC236}">
                <a16:creationId xmlns:a16="http://schemas.microsoft.com/office/drawing/2014/main" xmlns="" id="{CD6DEA87-5F72-4C17-86F1-94C25DFC5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80" y="2030823"/>
            <a:ext cx="1699960" cy="8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iramide">
            <a:extLst>
              <a:ext uri="{FF2B5EF4-FFF2-40B4-BE49-F238E27FC236}">
                <a16:creationId xmlns:a16="http://schemas.microsoft.com/office/drawing/2014/main" xmlns="" id="{02FB9D9B-7F0B-49BD-9CB1-C4742BD6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39" y="3167272"/>
            <a:ext cx="1235888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CE8E428-5906-41D1-AFF4-70538C8D6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981" y="4465189"/>
            <a:ext cx="2237270" cy="125761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7B6C086-10B3-48E3-9231-8A9642D28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64" y="4462538"/>
            <a:ext cx="1926866" cy="12345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1CFF3E3-470F-4836-8BEF-DB70DE2BD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424" y="3140519"/>
            <a:ext cx="1424608" cy="99298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7E5F1004-1E28-4AAD-A1C4-96EEC503C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136" y="1925872"/>
            <a:ext cx="1699960" cy="10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4B00CB-1AE9-43B6-9ECC-EC3F6276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851C72E-CD7D-40BA-8A7B-93A1CDF061E4}"/>
              </a:ext>
            </a:extLst>
          </p:cNvPr>
          <p:cNvSpPr/>
          <p:nvPr/>
        </p:nvSpPr>
        <p:spPr>
          <a:xfrm>
            <a:off x="271670" y="1594629"/>
            <a:ext cx="8415130" cy="1802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un curso corto de intervención educativa en materia de Gestión Integral del Riesgo, aplicado a los centros educativos para fortalecer su percepción del riesgo.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1B4ECD4-38D1-4815-8539-CBCD2753E13C}"/>
              </a:ext>
            </a:extLst>
          </p:cNvPr>
          <p:cNvSpPr/>
          <p:nvPr/>
        </p:nvSpPr>
        <p:spPr>
          <a:xfrm>
            <a:off x="258418" y="3436238"/>
            <a:ext cx="8415130" cy="265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es-MX" sz="2800" b="1" kern="0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Específico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Conocer la percepción del cuerpo académico respecto a la gestión integral del riesgo.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Diseñar el taller educativo, que fomente la participación activa del cuerpo académico y estudiantil en la gestión integral del riesgo de su escuela en beneficio de la comunidad.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5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1B4B85-5B75-4F51-98C7-5EBAF984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Hipótesis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3274293-06E6-4412-95C3-AA3D7391C1D0}"/>
              </a:ext>
            </a:extLst>
          </p:cNvPr>
          <p:cNvSpPr/>
          <p:nvPr/>
        </p:nvSpPr>
        <p:spPr>
          <a:xfrm>
            <a:off x="426127" y="2287446"/>
            <a:ext cx="8452829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s-MX" sz="2400" i="1" dirty="0">
                <a:solidFill>
                  <a:srgbClr val="00000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En la investigación cualitativa no hacemos suposiciones por adelantado, en lugar de las hipótesis se procede a un cuidadoso reconocimiento del contexto del mundo de vida que constituirá la investigación y procede a investigar conociendo íntimamente a la gente.   Y donde la hipótesis proporcionaba las Variables, aquí usamos las Categorías con las que describimos los valores, costumbres, normativas, lenguajes, sistemas simbólicos, actitudes y comportamientos reales de la gente.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400" i="1" dirty="0">
                <a:solidFill>
                  <a:srgbClr val="00000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Aparajita" panose="02020603050405020304" pitchFamily="18" charset="0"/>
              </a:rPr>
              <a:t>(Austin, 2008)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6810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AA44FDC8-DFAD-449D-AEBC-92B7588B409A}"/>
              </a:ext>
            </a:extLst>
          </p:cNvPr>
          <p:cNvSpPr/>
          <p:nvPr/>
        </p:nvSpPr>
        <p:spPr>
          <a:xfrm>
            <a:off x="7241313" y="5358036"/>
            <a:ext cx="1728010" cy="1141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D12F78FC-2424-496D-9F72-A341AD25DF11}"/>
              </a:ext>
            </a:extLst>
          </p:cNvPr>
          <p:cNvSpPr/>
          <p:nvPr/>
        </p:nvSpPr>
        <p:spPr>
          <a:xfrm>
            <a:off x="4800197" y="5499629"/>
            <a:ext cx="1540743" cy="9765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332935AA-9BFE-4E84-B6EC-30CD62E1BB7F}"/>
              </a:ext>
            </a:extLst>
          </p:cNvPr>
          <p:cNvSpPr/>
          <p:nvPr/>
        </p:nvSpPr>
        <p:spPr>
          <a:xfrm>
            <a:off x="6942101" y="4636496"/>
            <a:ext cx="2050240" cy="370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A24529CD-59BD-42BC-A5B9-4653F640ADB5}"/>
              </a:ext>
            </a:extLst>
          </p:cNvPr>
          <p:cNvSpPr/>
          <p:nvPr/>
        </p:nvSpPr>
        <p:spPr>
          <a:xfrm>
            <a:off x="4800197" y="4636498"/>
            <a:ext cx="2050240" cy="370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B4F1A2C1-3112-4127-AB9A-A78FF1449184}"/>
              </a:ext>
            </a:extLst>
          </p:cNvPr>
          <p:cNvSpPr/>
          <p:nvPr/>
        </p:nvSpPr>
        <p:spPr>
          <a:xfrm>
            <a:off x="4543098" y="3631493"/>
            <a:ext cx="4426225" cy="689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353ABB7E-EC72-446D-A773-0E449270F887}"/>
              </a:ext>
            </a:extLst>
          </p:cNvPr>
          <p:cNvSpPr/>
          <p:nvPr/>
        </p:nvSpPr>
        <p:spPr>
          <a:xfrm>
            <a:off x="5166311" y="2559577"/>
            <a:ext cx="3613767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7F641A74-E04C-4E7C-BF4D-BE23E1CEDFC7}"/>
              </a:ext>
            </a:extLst>
          </p:cNvPr>
          <p:cNvSpPr/>
          <p:nvPr/>
        </p:nvSpPr>
        <p:spPr>
          <a:xfrm>
            <a:off x="5197403" y="1566360"/>
            <a:ext cx="3489397" cy="5387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2CFE7BE9-103F-4893-AEDF-0C13CC979DA6}"/>
              </a:ext>
            </a:extLst>
          </p:cNvPr>
          <p:cNvSpPr/>
          <p:nvPr/>
        </p:nvSpPr>
        <p:spPr>
          <a:xfrm>
            <a:off x="174678" y="3205908"/>
            <a:ext cx="3925804" cy="11904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309398-E659-422B-B261-95167D62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Marco teórico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E20E5C2-3085-4C7E-8B26-5C7E1BC0F471}"/>
              </a:ext>
            </a:extLst>
          </p:cNvPr>
          <p:cNvSpPr/>
          <p:nvPr/>
        </p:nvSpPr>
        <p:spPr>
          <a:xfrm>
            <a:off x="174677" y="3375941"/>
            <a:ext cx="3869861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s-MX" sz="28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mirada sociológica de la Protección Civil.</a:t>
            </a:r>
            <a:endParaRPr lang="es-MX" sz="2800" b="1" dirty="0">
              <a:solidFill>
                <a:srgbClr val="5B9BD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1664AE5-59EA-4A25-8A9E-9C29B5F9AB5C}"/>
              </a:ext>
            </a:extLst>
          </p:cNvPr>
          <p:cNvSpPr/>
          <p:nvPr/>
        </p:nvSpPr>
        <p:spPr>
          <a:xfrm>
            <a:off x="5197403" y="1499964"/>
            <a:ext cx="3551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 como un proceso de socialización</a:t>
            </a:r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2A39692-CCBC-4641-82CB-B9C923F96F3C}"/>
              </a:ext>
            </a:extLst>
          </p:cNvPr>
          <p:cNvSpPr/>
          <p:nvPr/>
        </p:nvSpPr>
        <p:spPr>
          <a:xfrm>
            <a:off x="5253724" y="2578205"/>
            <a:ext cx="343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 como elemento indispensable en este proceso.</a:t>
            </a:r>
            <a:endParaRPr lang="es-MX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6A9E0564-9F92-4D2F-807F-E57CD201FD0C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865132" y="1823130"/>
            <a:ext cx="3332271" cy="1335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3C0E2168-2D6C-4D23-913B-9A10DAC205DA}"/>
              </a:ext>
            </a:extLst>
          </p:cNvPr>
          <p:cNvCxnSpPr>
            <a:cxnSpLocks/>
          </p:cNvCxnSpPr>
          <p:nvPr/>
        </p:nvCxnSpPr>
        <p:spPr>
          <a:xfrm>
            <a:off x="1921452" y="4396385"/>
            <a:ext cx="2621646" cy="133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7B158F3C-F41B-474D-BB04-A5F871A775BF}"/>
              </a:ext>
            </a:extLst>
          </p:cNvPr>
          <p:cNvSpPr/>
          <p:nvPr/>
        </p:nvSpPr>
        <p:spPr>
          <a:xfrm>
            <a:off x="320298" y="4763342"/>
            <a:ext cx="204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Durkheim y Parsons</a:t>
            </a:r>
            <a:endParaRPr lang="es-MX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DDFBA1D-E882-47D0-9636-EFA8055D9DC8}"/>
              </a:ext>
            </a:extLst>
          </p:cNvPr>
          <p:cNvSpPr/>
          <p:nvPr/>
        </p:nvSpPr>
        <p:spPr>
          <a:xfrm>
            <a:off x="4800197" y="3631493"/>
            <a:ext cx="4100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 </a:t>
            </a:r>
          </a:p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 de transmisión de conocimiento  </a:t>
            </a:r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B948059-53FA-4576-BDA4-143B5E0E2FDB}"/>
              </a:ext>
            </a:extLst>
          </p:cNvPr>
          <p:cNvSpPr/>
          <p:nvPr/>
        </p:nvSpPr>
        <p:spPr>
          <a:xfrm>
            <a:off x="4827479" y="4637930"/>
            <a:ext cx="1904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saberes primarios </a:t>
            </a:r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B1685D2-59E6-4E8D-9303-56FA944D3E9D}"/>
              </a:ext>
            </a:extLst>
          </p:cNvPr>
          <p:cNvSpPr/>
          <p:nvPr/>
        </p:nvSpPr>
        <p:spPr>
          <a:xfrm>
            <a:off x="6982958" y="4636498"/>
            <a:ext cx="199464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y creencias </a:t>
            </a:r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14BF974-2BC6-4584-862D-96909779948B}"/>
              </a:ext>
            </a:extLst>
          </p:cNvPr>
          <p:cNvSpPr/>
          <p:nvPr/>
        </p:nvSpPr>
        <p:spPr>
          <a:xfrm>
            <a:off x="7241313" y="5358036"/>
            <a:ext cx="165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“ser individual”.</a:t>
            </a:r>
            <a:endParaRPr lang="es-MX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CF97E48B-ED38-486A-B22D-E6F5A8743254}"/>
              </a:ext>
            </a:extLst>
          </p:cNvPr>
          <p:cNvSpPr/>
          <p:nvPr/>
        </p:nvSpPr>
        <p:spPr>
          <a:xfrm>
            <a:off x="7368247" y="613013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“el ser social”, 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6E7FA29-B37D-4DD9-8CB3-20BD013CF8CE}"/>
              </a:ext>
            </a:extLst>
          </p:cNvPr>
          <p:cNvSpPr txBox="1"/>
          <p:nvPr/>
        </p:nvSpPr>
        <p:spPr>
          <a:xfrm>
            <a:off x="4924108" y="5727368"/>
            <a:ext cx="140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 personas en una </a:t>
            </a:r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xmlns="" id="{BC8DBAC9-A693-40E8-A833-4315B35B1CD2}"/>
              </a:ext>
            </a:extLst>
          </p:cNvPr>
          <p:cNvSpPr/>
          <p:nvPr/>
        </p:nvSpPr>
        <p:spPr>
          <a:xfrm>
            <a:off x="6850437" y="2123481"/>
            <a:ext cx="265043" cy="4177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xmlns="" id="{805ADE1B-48CE-4F19-A7BC-CD8405E20437}"/>
              </a:ext>
            </a:extLst>
          </p:cNvPr>
          <p:cNvCxnSpPr>
            <a:stCxn id="10" idx="0"/>
            <a:endCxn id="6" idx="2"/>
          </p:cNvCxnSpPr>
          <p:nvPr/>
        </p:nvCxnSpPr>
        <p:spPr>
          <a:xfrm flipV="1">
            <a:off x="5779919" y="4277824"/>
            <a:ext cx="1070519" cy="36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xmlns="" id="{F576581C-B195-4048-B229-E6CFB1437F15}"/>
              </a:ext>
            </a:extLst>
          </p:cNvPr>
          <p:cNvCxnSpPr>
            <a:stCxn id="30" idx="2"/>
            <a:endCxn id="11" idx="0"/>
          </p:cNvCxnSpPr>
          <p:nvPr/>
        </p:nvCxnSpPr>
        <p:spPr>
          <a:xfrm>
            <a:off x="6756211" y="4321344"/>
            <a:ext cx="1224072" cy="31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xmlns="" id="{725BE646-CC39-4401-AA19-905CDBDA6A53}"/>
              </a:ext>
            </a:extLst>
          </p:cNvPr>
          <p:cNvSpPr/>
          <p:nvPr/>
        </p:nvSpPr>
        <p:spPr>
          <a:xfrm>
            <a:off x="6453809" y="5950226"/>
            <a:ext cx="661671" cy="23880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3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1CE8C778-DF9E-4268-90EF-C5DAEB0B43FE}"/>
              </a:ext>
            </a:extLst>
          </p:cNvPr>
          <p:cNvSpPr/>
          <p:nvPr/>
        </p:nvSpPr>
        <p:spPr>
          <a:xfrm>
            <a:off x="5857461" y="3564383"/>
            <a:ext cx="3021496" cy="1196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C098BB8B-5A46-4BE3-A1A0-7DA3357EAAE7}"/>
              </a:ext>
            </a:extLst>
          </p:cNvPr>
          <p:cNvSpPr/>
          <p:nvPr/>
        </p:nvSpPr>
        <p:spPr>
          <a:xfrm>
            <a:off x="426128" y="3826873"/>
            <a:ext cx="4267200" cy="6719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77A55A6-72F3-48C1-93BF-CFAC296227C6}"/>
              </a:ext>
            </a:extLst>
          </p:cNvPr>
          <p:cNvSpPr/>
          <p:nvPr/>
        </p:nvSpPr>
        <p:spPr>
          <a:xfrm>
            <a:off x="426128" y="1856576"/>
            <a:ext cx="4013350" cy="8733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DFAB94E-6818-4229-9131-17C7FD6A2284}"/>
              </a:ext>
            </a:extLst>
          </p:cNvPr>
          <p:cNvSpPr/>
          <p:nvPr/>
        </p:nvSpPr>
        <p:spPr>
          <a:xfrm>
            <a:off x="5770153" y="1856576"/>
            <a:ext cx="2578717" cy="10449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652D39-5FAC-49D2-BD8A-314C4FB1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Marco Teórico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18E0E09-55DA-40E1-8121-E9CF7BCA7D88}"/>
              </a:ext>
            </a:extLst>
          </p:cNvPr>
          <p:cNvSpPr/>
          <p:nvPr/>
        </p:nvSpPr>
        <p:spPr>
          <a:xfrm>
            <a:off x="426128" y="1952872"/>
            <a:ext cx="4572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sociología del desastre como un complemento de la perspectiva sociológica. </a:t>
            </a:r>
            <a:endParaRPr lang="es-MX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E155938-1C64-441D-BD66-88F18A080790}"/>
              </a:ext>
            </a:extLst>
          </p:cNvPr>
          <p:cNvSpPr txBox="1"/>
          <p:nvPr/>
        </p:nvSpPr>
        <p:spPr>
          <a:xfrm>
            <a:off x="5857461" y="1952872"/>
            <a:ext cx="23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-Fenómeno Natural</a:t>
            </a:r>
          </a:p>
          <a:p>
            <a:r>
              <a:rPr lang="es-MX" dirty="0"/>
              <a:t>-Fenómeno Social</a:t>
            </a:r>
          </a:p>
          <a:p>
            <a:r>
              <a:rPr lang="es-MX" dirty="0"/>
              <a:t>-Suceso Histórico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B9CD116-E811-4087-A444-2667E07A0A8C}"/>
              </a:ext>
            </a:extLst>
          </p:cNvPr>
          <p:cNvSpPr/>
          <p:nvPr/>
        </p:nvSpPr>
        <p:spPr>
          <a:xfrm>
            <a:off x="386373" y="3975054"/>
            <a:ext cx="424725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MX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Protección civil y sus diferentes perspectivas.</a:t>
            </a:r>
            <a:endParaRPr lang="es-MX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2DE2047-E77C-415F-BB07-D5D4332DCB55}"/>
              </a:ext>
            </a:extLst>
          </p:cNvPr>
          <p:cNvSpPr/>
          <p:nvPr/>
        </p:nvSpPr>
        <p:spPr>
          <a:xfrm>
            <a:off x="6054323" y="3569017"/>
            <a:ext cx="2824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Desastres “pequeños” y “medianos” </a:t>
            </a:r>
          </a:p>
          <a:p>
            <a:pPr algn="ctr"/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-trascienden nivel local, </a:t>
            </a:r>
          </a:p>
          <a:p>
            <a:pPr algn="ctr"/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-gobiernos nacionales</a:t>
            </a:r>
            <a:endParaRPr lang="es-MX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CB630B19-C992-4891-BBD4-2F6DE6FF79D4}"/>
              </a:ext>
            </a:extLst>
          </p:cNvPr>
          <p:cNvSpPr/>
          <p:nvPr/>
        </p:nvSpPr>
        <p:spPr>
          <a:xfrm>
            <a:off x="4673381" y="2146852"/>
            <a:ext cx="1091315" cy="477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4B0D322E-1CAD-4523-BEE0-BD2E2CBB227B}"/>
              </a:ext>
            </a:extLst>
          </p:cNvPr>
          <p:cNvSpPr/>
          <p:nvPr/>
        </p:nvSpPr>
        <p:spPr>
          <a:xfrm>
            <a:off x="4706444" y="3981405"/>
            <a:ext cx="1091315" cy="3755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026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Boticario.thmx</Template>
  <TotalTime>1951</TotalTime>
  <Words>739</Words>
  <Application>Microsoft Office PowerPoint</Application>
  <PresentationFormat>Presentación en pantalla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Aparajita</vt:lpstr>
      <vt:lpstr>Arial</vt:lpstr>
      <vt:lpstr>Bodoni MT</vt:lpstr>
      <vt:lpstr>Book Antiqua</vt:lpstr>
      <vt:lpstr>Calibri</vt:lpstr>
      <vt:lpstr>Calibri Light</vt:lpstr>
      <vt:lpstr>Century Gothic</vt:lpstr>
      <vt:lpstr>Symbol</vt:lpstr>
      <vt:lpstr>Times New Roman</vt:lpstr>
      <vt:lpstr>Boticario</vt:lpstr>
      <vt:lpstr>Presentación de PowerPoint</vt:lpstr>
      <vt:lpstr>OBJETO DE ESTUDIO</vt:lpstr>
      <vt:lpstr>Objeto de estudio </vt:lpstr>
      <vt:lpstr>PLANTEAMIENTO DEL PROBLEMA</vt:lpstr>
      <vt:lpstr>JUSTIFICACION </vt:lpstr>
      <vt:lpstr>OBJETIVOS </vt:lpstr>
      <vt:lpstr>Hipótesis </vt:lpstr>
      <vt:lpstr>Marco teórico </vt:lpstr>
      <vt:lpstr>Marco Teórico </vt:lpstr>
      <vt:lpstr>Metodología </vt:lpstr>
      <vt:lpstr>Capitulo I</vt:lpstr>
      <vt:lpstr>CAPITULO II</vt:lpstr>
    </vt:vector>
  </TitlesOfParts>
  <Company>Particular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“Exploración del Grado de Conciencia y Educación Ambiental: Caso de estudio Escuela Preparatoria Agropecuaria Patria y Progreso”</dc:title>
  <dc:creator>Daniela Torres Cadena</dc:creator>
  <cp:lastModifiedBy>pcivil</cp:lastModifiedBy>
  <cp:revision>118</cp:revision>
  <dcterms:created xsi:type="dcterms:W3CDTF">2018-07-12T19:49:31Z</dcterms:created>
  <dcterms:modified xsi:type="dcterms:W3CDTF">2019-12-16T20:16:46Z</dcterms:modified>
</cp:coreProperties>
</file>