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notesMasterIdLst>
    <p:notesMasterId r:id="rId17"/>
  </p:notesMasterIdLst>
  <p:sldIdLst>
    <p:sldId id="270" r:id="rId2"/>
    <p:sldId id="276" r:id="rId3"/>
    <p:sldId id="277" r:id="rId4"/>
    <p:sldId id="287" r:id="rId5"/>
    <p:sldId id="278" r:id="rId6"/>
    <p:sldId id="280" r:id="rId7"/>
    <p:sldId id="281" r:id="rId8"/>
    <p:sldId id="282" r:id="rId9"/>
    <p:sldId id="283" r:id="rId10"/>
    <p:sldId id="284" r:id="rId11"/>
    <p:sldId id="285" r:id="rId12"/>
    <p:sldId id="288" r:id="rId13"/>
    <p:sldId id="289" r:id="rId14"/>
    <p:sldId id="290" r:id="rId15"/>
    <p:sldId id="286" r:id="rId16"/>
  </p:sldIdLst>
  <p:sldSz cx="9144000" cy="6858000" type="screen4x3"/>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11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255" autoAdjust="0"/>
  </p:normalViewPr>
  <p:slideViewPr>
    <p:cSldViewPr>
      <p:cViewPr varScale="1">
        <p:scale>
          <a:sx n="87" d="100"/>
          <a:sy n="87" d="100"/>
        </p:scale>
        <p:origin x="149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ES"/>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3C8330E-B11D-41A8-AE1A-FA9EB8DC5D2B}" type="datetimeFigureOut">
              <a:rPr lang="es-ES" smtClean="0"/>
              <a:pPr/>
              <a:t>16/12/2019</a:t>
            </a:fld>
            <a:endParaRPr lang="es-ES"/>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ES"/>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6FF9E39-106B-42B2-8543-73392752CC23}" type="slidenum">
              <a:rPr lang="es-ES" smtClean="0"/>
              <a:pPr/>
              <a:t>‹Nº›</a:t>
            </a:fld>
            <a:endParaRPr lang="es-ES"/>
          </a:p>
        </p:txBody>
      </p:sp>
    </p:spTree>
    <p:extLst>
      <p:ext uri="{BB962C8B-B14F-4D97-AF65-F5344CB8AC3E}">
        <p14:creationId xmlns:p14="http://schemas.microsoft.com/office/powerpoint/2010/main" val="775627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5DE5150-FB7F-4CC3-8543-5E8F127D845C}" type="datetimeFigureOut">
              <a:rPr lang="es-ES" smtClean="0"/>
              <a:pPr/>
              <a:t>16/12/2019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C1D8A2-9CC0-471F-ABD8-15BF627DB4C1}" type="slidenum">
              <a:rPr lang="es-ES" smtClean="0"/>
              <a:pPr/>
              <a:t>‹Nº›</a:t>
            </a:fld>
            <a:endParaRPr lang="es-E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3072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5DE5150-FB7F-4CC3-8543-5E8F127D845C}" type="datetimeFigureOut">
              <a:rPr lang="es-ES" smtClean="0"/>
              <a:pPr/>
              <a:t>16/12/2019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C1D8A2-9CC0-471F-ABD8-15BF627DB4C1}" type="slidenum">
              <a:rPr lang="es-ES" smtClean="0"/>
              <a:pPr/>
              <a:t>‹Nº›</a:t>
            </a:fld>
            <a:endParaRPr lang="es-ES"/>
          </a:p>
        </p:txBody>
      </p:sp>
    </p:spTree>
    <p:extLst>
      <p:ext uri="{BB962C8B-B14F-4D97-AF65-F5344CB8AC3E}">
        <p14:creationId xmlns:p14="http://schemas.microsoft.com/office/powerpoint/2010/main" val="1298852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5DE5150-FB7F-4CC3-8543-5E8F127D845C}" type="datetimeFigureOut">
              <a:rPr lang="es-ES" smtClean="0"/>
              <a:pPr/>
              <a:t>16/12/2019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C1D8A2-9CC0-471F-ABD8-15BF627DB4C1}" type="slidenum">
              <a:rPr lang="es-ES" smtClean="0"/>
              <a:pPr/>
              <a:t>‹Nº›</a:t>
            </a:fld>
            <a:endParaRPr lang="es-ES"/>
          </a:p>
        </p:txBody>
      </p:sp>
    </p:spTree>
    <p:extLst>
      <p:ext uri="{BB962C8B-B14F-4D97-AF65-F5344CB8AC3E}">
        <p14:creationId xmlns:p14="http://schemas.microsoft.com/office/powerpoint/2010/main" val="2485775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26372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5DE5150-FB7F-4CC3-8543-5E8F127D845C}" type="datetimeFigureOut">
              <a:rPr lang="es-ES" smtClean="0"/>
              <a:pPr/>
              <a:t>16/12/2019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C1D8A2-9CC0-471F-ABD8-15BF627DB4C1}" type="slidenum">
              <a:rPr lang="es-ES" smtClean="0"/>
              <a:pPr/>
              <a:t>‹Nº›</a:t>
            </a:fld>
            <a:endParaRPr lang="es-ES"/>
          </a:p>
        </p:txBody>
      </p:sp>
    </p:spTree>
    <p:extLst>
      <p:ext uri="{BB962C8B-B14F-4D97-AF65-F5344CB8AC3E}">
        <p14:creationId xmlns:p14="http://schemas.microsoft.com/office/powerpoint/2010/main" val="3084509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5DE5150-FB7F-4CC3-8543-5E8F127D845C}" type="datetimeFigureOut">
              <a:rPr lang="es-ES" smtClean="0"/>
              <a:pPr/>
              <a:t>16/12/2019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C1D8A2-9CC0-471F-ABD8-15BF627DB4C1}" type="slidenum">
              <a:rPr lang="es-ES" smtClean="0"/>
              <a:pPr/>
              <a:t>‹Nº›</a:t>
            </a:fld>
            <a:endParaRPr lang="es-E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6056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5DE5150-FB7F-4CC3-8543-5E8F127D845C}" type="datetimeFigureOut">
              <a:rPr lang="es-ES" smtClean="0"/>
              <a:pPr/>
              <a:t>16/12/2019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5C1D8A2-9CC0-471F-ABD8-15BF627DB4C1}" type="slidenum">
              <a:rPr lang="es-ES" smtClean="0"/>
              <a:pPr/>
              <a:t>‹Nº›</a:t>
            </a:fld>
            <a:endParaRPr lang="es-ES"/>
          </a:p>
        </p:txBody>
      </p:sp>
    </p:spTree>
    <p:extLst>
      <p:ext uri="{BB962C8B-B14F-4D97-AF65-F5344CB8AC3E}">
        <p14:creationId xmlns:p14="http://schemas.microsoft.com/office/powerpoint/2010/main" val="61676120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22960" y="2582334"/>
            <a:ext cx="370332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440" y="2582334"/>
            <a:ext cx="370332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5DE5150-FB7F-4CC3-8543-5E8F127D845C}" type="datetimeFigureOut">
              <a:rPr lang="es-ES" smtClean="0"/>
              <a:pPr/>
              <a:t>16/12/2019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5C1D8A2-9CC0-471F-ABD8-15BF627DB4C1}" type="slidenum">
              <a:rPr lang="es-ES" smtClean="0"/>
              <a:pPr/>
              <a:t>‹Nº›</a:t>
            </a:fld>
            <a:endParaRPr lang="es-ES"/>
          </a:p>
        </p:txBody>
      </p:sp>
    </p:spTree>
    <p:extLst>
      <p:ext uri="{BB962C8B-B14F-4D97-AF65-F5344CB8AC3E}">
        <p14:creationId xmlns:p14="http://schemas.microsoft.com/office/powerpoint/2010/main" val="179077943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5DE5150-FB7F-4CC3-8543-5E8F127D845C}" type="datetimeFigureOut">
              <a:rPr lang="es-ES" smtClean="0"/>
              <a:pPr/>
              <a:t>16/12/2019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5C1D8A2-9CC0-471F-ABD8-15BF627DB4C1}" type="slidenum">
              <a:rPr lang="es-ES" smtClean="0"/>
              <a:pPr/>
              <a:t>‹Nº›</a:t>
            </a:fld>
            <a:endParaRPr lang="es-ES"/>
          </a:p>
        </p:txBody>
      </p:sp>
    </p:spTree>
    <p:extLst>
      <p:ext uri="{BB962C8B-B14F-4D97-AF65-F5344CB8AC3E}">
        <p14:creationId xmlns:p14="http://schemas.microsoft.com/office/powerpoint/2010/main" val="1136872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5DE5150-FB7F-4CC3-8543-5E8F127D845C}" type="datetimeFigureOut">
              <a:rPr lang="es-ES" smtClean="0"/>
              <a:pPr/>
              <a:t>16/12/2019</a:t>
            </a:fld>
            <a:endParaRPr lang="es-E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a:p>
        </p:txBody>
      </p:sp>
      <p:sp>
        <p:nvSpPr>
          <p:cNvPr id="9" name="Slide Number Placeholder 8"/>
          <p:cNvSpPr>
            <a:spLocks noGrp="1"/>
          </p:cNvSpPr>
          <p:nvPr>
            <p:ph type="sldNum" sz="quarter" idx="12"/>
          </p:nvPr>
        </p:nvSpPr>
        <p:spPr/>
        <p:txBody>
          <a:bodyPr/>
          <a:lstStyle/>
          <a:p>
            <a:fld id="{05C1D8A2-9CC0-471F-ABD8-15BF627DB4C1}" type="slidenum">
              <a:rPr lang="es-ES" smtClean="0"/>
              <a:pPr/>
              <a:t>‹Nº›</a:t>
            </a:fld>
            <a:endParaRPr lang="es-ES"/>
          </a:p>
        </p:txBody>
      </p:sp>
    </p:spTree>
    <p:extLst>
      <p:ext uri="{BB962C8B-B14F-4D97-AF65-F5344CB8AC3E}">
        <p14:creationId xmlns:p14="http://schemas.microsoft.com/office/powerpoint/2010/main" val="1595279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5DE5150-FB7F-4CC3-8543-5E8F127D845C}" type="datetimeFigureOut">
              <a:rPr lang="es-ES" smtClean="0"/>
              <a:pPr/>
              <a:t>16/12/2019</a:t>
            </a:fld>
            <a:endParaRPr lang="es-E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s-E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5C1D8A2-9CC0-471F-ABD8-15BF627DB4C1}" type="slidenum">
              <a:rPr lang="es-ES" smtClean="0"/>
              <a:pPr/>
              <a:t>‹Nº›</a:t>
            </a:fld>
            <a:endParaRPr lang="es-ES"/>
          </a:p>
        </p:txBody>
      </p:sp>
    </p:spTree>
    <p:extLst>
      <p:ext uri="{BB962C8B-B14F-4D97-AF65-F5344CB8AC3E}">
        <p14:creationId xmlns:p14="http://schemas.microsoft.com/office/powerpoint/2010/main" val="369323914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5DE5150-FB7F-4CC3-8543-5E8F127D845C}" type="datetimeFigureOut">
              <a:rPr lang="es-ES" smtClean="0"/>
              <a:pPr/>
              <a:t>16/12/2019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5C1D8A2-9CC0-471F-ABD8-15BF627DB4C1}" type="slidenum">
              <a:rPr lang="es-ES" smtClean="0"/>
              <a:pPr/>
              <a:t>‹Nº›</a:t>
            </a:fld>
            <a:endParaRPr lang="es-ES"/>
          </a:p>
        </p:txBody>
      </p:sp>
    </p:spTree>
    <p:extLst>
      <p:ext uri="{BB962C8B-B14F-4D97-AF65-F5344CB8AC3E}">
        <p14:creationId xmlns:p14="http://schemas.microsoft.com/office/powerpoint/2010/main" val="3326287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5DE5150-FB7F-4CC3-8543-5E8F127D845C}" type="datetimeFigureOut">
              <a:rPr lang="es-ES" smtClean="0"/>
              <a:pPr/>
              <a:t>16/12/2019</a:t>
            </a:fld>
            <a:endParaRPr lang="es-E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5C1D8A2-9CC0-471F-ABD8-15BF627DB4C1}" type="slidenum">
              <a:rPr lang="es-ES" smtClean="0"/>
              <a:pPr/>
              <a:t>‹Nº›</a:t>
            </a:fld>
            <a:endParaRPr lang="es-E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1275777"/>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 id="2147483837"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2364695" y="-23450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9" name="Rectangle 4"/>
          <p:cNvSpPr>
            <a:spLocks noChangeArrowheads="1"/>
          </p:cNvSpPr>
          <p:nvPr/>
        </p:nvSpPr>
        <p:spPr bwMode="auto">
          <a:xfrm>
            <a:off x="2364695" y="2226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8" name="5 CuadroTexto"/>
          <p:cNvSpPr txBox="1"/>
          <p:nvPr/>
        </p:nvSpPr>
        <p:spPr>
          <a:xfrm>
            <a:off x="611559" y="6011996"/>
            <a:ext cx="7920881" cy="369332"/>
          </a:xfrm>
          <a:prstGeom prst="rect">
            <a:avLst/>
          </a:prstGeom>
          <a:noFill/>
          <a:ln w="38100">
            <a:noFill/>
          </a:ln>
        </p:spPr>
        <p:txBody>
          <a:bodyPr wrap="square" rtlCol="0">
            <a:spAutoFit/>
          </a:bodyPr>
          <a:lstStyle/>
          <a:p>
            <a:pPr algn="ctr"/>
            <a:r>
              <a:rPr lang="es-MX" b="1" dirty="0" smtClean="0">
                <a:solidFill>
                  <a:schemeClr val="bg2">
                    <a:lumMod val="25000"/>
                  </a:schemeClr>
                </a:solidFill>
                <a:latin typeface="Arial" panose="020B0604020202020204" pitchFamily="34" charset="0"/>
                <a:cs typeface="Arial" panose="020B0604020202020204" pitchFamily="34" charset="0"/>
              </a:rPr>
              <a:t>Ocozocoautla de Espinosa, Chiapas</a:t>
            </a:r>
            <a:r>
              <a:rPr lang="es-MX" b="1" dirty="0">
                <a:solidFill>
                  <a:schemeClr val="bg2">
                    <a:lumMod val="25000"/>
                  </a:schemeClr>
                </a:solidFill>
                <a:latin typeface="Arial" panose="020B0604020202020204" pitchFamily="34" charset="0"/>
                <a:cs typeface="Arial" panose="020B0604020202020204" pitchFamily="34" charset="0"/>
              </a:rPr>
              <a:t>; 20  </a:t>
            </a:r>
            <a:r>
              <a:rPr lang="es-MX" b="1" dirty="0" smtClean="0">
                <a:solidFill>
                  <a:schemeClr val="bg2">
                    <a:lumMod val="25000"/>
                  </a:schemeClr>
                </a:solidFill>
                <a:latin typeface="Arial" panose="020B0604020202020204" pitchFamily="34" charset="0"/>
                <a:cs typeface="Arial" panose="020B0604020202020204" pitchFamily="34" charset="0"/>
              </a:rPr>
              <a:t>de Diciembre de </a:t>
            </a:r>
            <a:r>
              <a:rPr lang="es-MX" b="1" dirty="0">
                <a:solidFill>
                  <a:schemeClr val="bg2">
                    <a:lumMod val="25000"/>
                  </a:schemeClr>
                </a:solidFill>
                <a:latin typeface="Arial" panose="020B0604020202020204" pitchFamily="34" charset="0"/>
                <a:cs typeface="Arial" panose="020B0604020202020204" pitchFamily="34" charset="0"/>
              </a:rPr>
              <a:t>2019</a:t>
            </a:r>
            <a:endParaRPr lang="es-ES" b="1" dirty="0">
              <a:solidFill>
                <a:schemeClr val="bg2">
                  <a:lumMod val="25000"/>
                </a:schemeClr>
              </a:solidFill>
              <a:latin typeface="Arial" panose="020B0604020202020204" pitchFamily="34" charset="0"/>
              <a:cs typeface="Arial" panose="020B0604020202020204" pitchFamily="34" charset="0"/>
            </a:endParaRPr>
          </a:p>
        </p:txBody>
      </p:sp>
      <p:sp>
        <p:nvSpPr>
          <p:cNvPr id="19" name="1 Rectángulo"/>
          <p:cNvSpPr/>
          <p:nvPr/>
        </p:nvSpPr>
        <p:spPr>
          <a:xfrm>
            <a:off x="2648370" y="142692"/>
            <a:ext cx="3793667" cy="769441"/>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4400" b="1" cap="none" spc="310" dirty="0">
                <a:ln w="11430"/>
                <a:solidFill>
                  <a:schemeClr val="bg2">
                    <a:lumMod val="25000"/>
                  </a:schemeClr>
                </a:solidFill>
                <a:effectLst>
                  <a:outerShdw blurRad="38100" dist="38100" dir="2700000" algn="tl">
                    <a:srgbClr val="000000">
                      <a:alpha val="43137"/>
                    </a:srgbClr>
                  </a:outerShdw>
                </a:effectLst>
                <a:latin typeface="Arial Black" pitchFamily="34" charset="0"/>
              </a:rPr>
              <a:t>MAESTRÍA</a:t>
            </a:r>
          </a:p>
        </p:txBody>
      </p:sp>
      <p:sp>
        <p:nvSpPr>
          <p:cNvPr id="22" name="Title 13"/>
          <p:cNvSpPr txBox="1">
            <a:spLocks/>
          </p:cNvSpPr>
          <p:nvPr/>
        </p:nvSpPr>
        <p:spPr>
          <a:xfrm>
            <a:off x="1597469" y="873834"/>
            <a:ext cx="5895467" cy="830997"/>
          </a:xfrm>
          <a:prstGeom prst="rect">
            <a:avLst/>
          </a:prstGeom>
          <a:noFill/>
          <a:ln>
            <a:noFill/>
          </a:ln>
        </p:spPr>
        <p:txBody>
          <a:bodyPr vert="horz" wrap="square" lIns="91440" tIns="45720" rIns="91440" bIns="45720" numCol="1" anchor="ctr" anchorCtr="0" compatLnSpc="1">
            <a:prstTxWarp prst="textNoShape">
              <a:avLst/>
            </a:prstTxWarp>
            <a:spAutoFit/>
            <a:scene3d>
              <a:camera prst="orthographicFront"/>
              <a:lightRig rig="balanced" dir="t">
                <a:rot lat="0" lon="0" rev="2100000"/>
              </a:lightRig>
            </a:scene3d>
            <a:sp3d extrusionH="57150" prstMaterial="metal">
              <a:bevelT w="38100" h="25400"/>
              <a:contourClr>
                <a:schemeClr val="bg2"/>
              </a:contourClr>
            </a:sp3d>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sz="2400" b="1" dirty="0">
                <a:ln w="50800"/>
                <a:solidFill>
                  <a:schemeClr val="bg2">
                    <a:lumMod val="25000"/>
                  </a:schemeClr>
                </a:solidFill>
                <a:latin typeface="Arial Black" pitchFamily="34" charset="0"/>
              </a:rPr>
              <a:t>EN </a:t>
            </a:r>
            <a:r>
              <a:rPr lang="en-US" sz="2400" b="1" dirty="0" smtClean="0">
                <a:ln w="50800"/>
                <a:solidFill>
                  <a:schemeClr val="bg2">
                    <a:lumMod val="25000"/>
                  </a:schemeClr>
                </a:solidFill>
                <a:latin typeface="Arial Black" pitchFamily="34" charset="0"/>
              </a:rPr>
              <a:t>GESTIÓN </a:t>
            </a:r>
            <a:r>
              <a:rPr lang="en-US" sz="2400" b="1" dirty="0">
                <a:ln w="50800"/>
                <a:solidFill>
                  <a:schemeClr val="bg2">
                    <a:lumMod val="25000"/>
                  </a:schemeClr>
                </a:solidFill>
                <a:latin typeface="Arial Black" pitchFamily="34" charset="0"/>
              </a:rPr>
              <a:t>INTEGRAL DE RIESGOS Y PROTECCIÓN </a:t>
            </a:r>
            <a:r>
              <a:rPr lang="en-US" sz="2400" b="1" dirty="0" smtClean="0">
                <a:ln w="50800"/>
                <a:solidFill>
                  <a:schemeClr val="bg2">
                    <a:lumMod val="25000"/>
                  </a:schemeClr>
                </a:solidFill>
                <a:latin typeface="Arial Black" pitchFamily="34" charset="0"/>
              </a:rPr>
              <a:t>CIVIL</a:t>
            </a:r>
            <a:endParaRPr lang="en-US" sz="2400" b="1" dirty="0">
              <a:ln w="50800"/>
              <a:solidFill>
                <a:schemeClr val="bg2">
                  <a:lumMod val="25000"/>
                </a:schemeClr>
              </a:solidFill>
              <a:latin typeface="Arial Black" pitchFamily="34" charset="0"/>
            </a:endParaRPr>
          </a:p>
        </p:txBody>
      </p:sp>
      <p:sp>
        <p:nvSpPr>
          <p:cNvPr id="17" name="Title 13"/>
          <p:cNvSpPr>
            <a:spLocks noGrp="1"/>
          </p:cNvSpPr>
          <p:nvPr/>
        </p:nvSpPr>
        <p:spPr bwMode="auto">
          <a:xfrm>
            <a:off x="1496253" y="1942921"/>
            <a:ext cx="6151492" cy="412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fontAlgn="base">
              <a:spcBef>
                <a:spcPct val="0"/>
              </a:spcBef>
              <a:spcAft>
                <a:spcPct val="0"/>
              </a:spcAft>
              <a:defRPr sz="3200" kern="1200">
                <a:solidFill>
                  <a:srgbClr val="959595"/>
                </a:solidFill>
                <a:latin typeface="Source Sans Pro Light" pitchFamily="34" charset="0"/>
                <a:ea typeface="+mj-ea"/>
                <a:cs typeface="+mj-cs"/>
              </a:defRPr>
            </a:lvl1pPr>
            <a:lvl2pPr algn="l" rtl="0" fontAlgn="base">
              <a:spcBef>
                <a:spcPct val="0"/>
              </a:spcBef>
              <a:spcAft>
                <a:spcPct val="0"/>
              </a:spcAft>
              <a:defRPr sz="3200">
                <a:solidFill>
                  <a:srgbClr val="959595"/>
                </a:solidFill>
                <a:latin typeface="Source Sans Pro Light" pitchFamily="34" charset="0"/>
              </a:defRPr>
            </a:lvl2pPr>
            <a:lvl3pPr algn="l" rtl="0" fontAlgn="base">
              <a:spcBef>
                <a:spcPct val="0"/>
              </a:spcBef>
              <a:spcAft>
                <a:spcPct val="0"/>
              </a:spcAft>
              <a:defRPr sz="3200">
                <a:solidFill>
                  <a:srgbClr val="959595"/>
                </a:solidFill>
                <a:latin typeface="Source Sans Pro Light" pitchFamily="34" charset="0"/>
              </a:defRPr>
            </a:lvl3pPr>
            <a:lvl4pPr algn="l" rtl="0" fontAlgn="base">
              <a:spcBef>
                <a:spcPct val="0"/>
              </a:spcBef>
              <a:spcAft>
                <a:spcPct val="0"/>
              </a:spcAft>
              <a:defRPr sz="3200">
                <a:solidFill>
                  <a:srgbClr val="959595"/>
                </a:solidFill>
                <a:latin typeface="Source Sans Pro Light" pitchFamily="34" charset="0"/>
              </a:defRPr>
            </a:lvl4pPr>
            <a:lvl5pPr algn="l" rtl="0" fontAlgn="base">
              <a:spcBef>
                <a:spcPct val="0"/>
              </a:spcBef>
              <a:spcAft>
                <a:spcPct val="0"/>
              </a:spcAft>
              <a:defRPr sz="3200">
                <a:solidFill>
                  <a:srgbClr val="959595"/>
                </a:solidFill>
                <a:latin typeface="Source Sans Pro Light" pitchFamily="34" charset="0"/>
              </a:defRPr>
            </a:lvl5pPr>
            <a:lvl6pPr marL="457200" algn="l" rtl="0" fontAlgn="base">
              <a:spcBef>
                <a:spcPct val="0"/>
              </a:spcBef>
              <a:spcAft>
                <a:spcPct val="0"/>
              </a:spcAft>
              <a:defRPr sz="3200">
                <a:solidFill>
                  <a:srgbClr val="959595"/>
                </a:solidFill>
                <a:latin typeface="Source Sans Pro Light" pitchFamily="34" charset="0"/>
              </a:defRPr>
            </a:lvl6pPr>
            <a:lvl7pPr marL="914400" algn="l" rtl="0" fontAlgn="base">
              <a:spcBef>
                <a:spcPct val="0"/>
              </a:spcBef>
              <a:spcAft>
                <a:spcPct val="0"/>
              </a:spcAft>
              <a:defRPr sz="3200">
                <a:solidFill>
                  <a:srgbClr val="959595"/>
                </a:solidFill>
                <a:latin typeface="Source Sans Pro Light" pitchFamily="34" charset="0"/>
              </a:defRPr>
            </a:lvl7pPr>
            <a:lvl8pPr marL="1371600" algn="l" rtl="0" fontAlgn="base">
              <a:spcBef>
                <a:spcPct val="0"/>
              </a:spcBef>
              <a:spcAft>
                <a:spcPct val="0"/>
              </a:spcAft>
              <a:defRPr sz="3200">
                <a:solidFill>
                  <a:srgbClr val="959595"/>
                </a:solidFill>
                <a:latin typeface="Source Sans Pro Light" pitchFamily="34" charset="0"/>
              </a:defRPr>
            </a:lvl8pPr>
            <a:lvl9pPr marL="1828800" algn="l" rtl="0" fontAlgn="base">
              <a:spcBef>
                <a:spcPct val="0"/>
              </a:spcBef>
              <a:spcAft>
                <a:spcPct val="0"/>
              </a:spcAft>
              <a:defRPr sz="3200">
                <a:solidFill>
                  <a:srgbClr val="959595"/>
                </a:solidFill>
                <a:latin typeface="Source Sans Pro Light" pitchFamily="34" charset="0"/>
              </a:defRPr>
            </a:lvl9pPr>
          </a:lstStyle>
          <a:p>
            <a:pPr algn="ctr"/>
            <a:r>
              <a:rPr lang="en-US" b="1" dirty="0" smtClean="0">
                <a:solidFill>
                  <a:schemeClr val="bg2">
                    <a:lumMod val="25000"/>
                  </a:schemeClr>
                </a:solidFill>
                <a:effectLst>
                  <a:outerShdw blurRad="38100" dist="38100" dir="2700000" algn="tl">
                    <a:srgbClr val="000000">
                      <a:alpha val="43137"/>
                    </a:srgbClr>
                  </a:outerShdw>
                </a:effectLst>
                <a:latin typeface="Arial Black" pitchFamily="34" charset="0"/>
                <a:cs typeface="Arial" pitchFamily="34" charset="0"/>
              </a:rPr>
              <a:t>COLOQUIO</a:t>
            </a:r>
            <a:endParaRPr lang="en-US" b="1" dirty="0">
              <a:solidFill>
                <a:schemeClr val="bg2">
                  <a:lumMod val="25000"/>
                </a:schemeClr>
              </a:solidFill>
              <a:effectLst>
                <a:outerShdw blurRad="38100" dist="38100" dir="2700000" algn="tl">
                  <a:srgbClr val="000000">
                    <a:alpha val="43137"/>
                  </a:srgbClr>
                </a:outerShdw>
              </a:effectLst>
              <a:latin typeface="Arial Black" pitchFamily="34" charset="0"/>
              <a:cs typeface="Arial" pitchFamily="34" charset="0"/>
            </a:endParaRPr>
          </a:p>
          <a:p>
            <a:pPr algn="ctr"/>
            <a:endParaRPr lang="en-US" sz="2400"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endParaRPr>
          </a:p>
          <a:p>
            <a:pPr algn="ctr"/>
            <a:r>
              <a:rPr lang="en-US" sz="2400"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PRESENTA</a:t>
            </a:r>
            <a:r>
              <a:rPr lang="en-US" sz="2400" b="1" dirty="0" smtClean="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 PATRICIA VALENCIA VELASCO.</a:t>
            </a:r>
            <a:endParaRPr lang="en-US" sz="2400"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endParaRPr>
          </a:p>
          <a:p>
            <a:pPr algn="ctr"/>
            <a:endParaRPr lang="en-US" sz="2000" b="1" dirty="0" smtClean="0">
              <a:solidFill>
                <a:schemeClr val="bg2">
                  <a:lumMod val="25000"/>
                </a:schemeClr>
              </a:solidFill>
              <a:effectLst>
                <a:outerShdw blurRad="38100" dist="38100" dir="2700000" algn="tl">
                  <a:srgbClr val="000000">
                    <a:alpha val="43137"/>
                  </a:srgbClr>
                </a:outerShdw>
              </a:effectLst>
              <a:latin typeface="Arial Black" pitchFamily="34" charset="0"/>
              <a:cs typeface="Arial" pitchFamily="34" charset="0"/>
            </a:endParaRPr>
          </a:p>
          <a:p>
            <a:pPr algn="ctr"/>
            <a:endParaRPr lang="en-US" sz="2000" b="1" dirty="0">
              <a:solidFill>
                <a:schemeClr val="bg2">
                  <a:lumMod val="25000"/>
                </a:schemeClr>
              </a:solidFill>
              <a:effectLst>
                <a:outerShdw blurRad="38100" dist="38100" dir="2700000" algn="tl">
                  <a:srgbClr val="000000">
                    <a:alpha val="43137"/>
                  </a:srgbClr>
                </a:outerShdw>
              </a:effectLst>
              <a:latin typeface="Arial Black" pitchFamily="34" charset="0"/>
              <a:cs typeface="Arial" pitchFamily="34" charset="0"/>
            </a:endParaRPr>
          </a:p>
          <a:p>
            <a:pPr algn="ctr"/>
            <a:r>
              <a:rPr lang="en-US" sz="2000" b="1" dirty="0" smtClean="0">
                <a:solidFill>
                  <a:schemeClr val="bg2">
                    <a:lumMod val="25000"/>
                  </a:schemeClr>
                </a:solidFill>
                <a:effectLst>
                  <a:outerShdw blurRad="38100" dist="38100" dir="2700000" algn="tl">
                    <a:srgbClr val="000000">
                      <a:alpha val="43137"/>
                    </a:srgbClr>
                  </a:outerShdw>
                </a:effectLst>
                <a:latin typeface="Arial Black" pitchFamily="34" charset="0"/>
                <a:cs typeface="Arial" pitchFamily="34" charset="0"/>
              </a:rPr>
              <a:t>TRABAJO DE INVESTIGACIÓN</a:t>
            </a:r>
          </a:p>
          <a:p>
            <a:pPr algn="ctr"/>
            <a:endParaRPr lang="es-MX" sz="2000" b="1" dirty="0" smtClean="0">
              <a:solidFill>
                <a:schemeClr val="bg2">
                  <a:lumMod val="25000"/>
                </a:schemeClr>
              </a:solidFill>
              <a:effectLst>
                <a:outerShdw blurRad="38100" dist="38100" dir="2700000" algn="tl">
                  <a:srgbClr val="000000">
                    <a:alpha val="43137"/>
                  </a:srgbClr>
                </a:outerShdw>
              </a:effectLst>
            </a:endParaRPr>
          </a:p>
          <a:p>
            <a:pPr algn="ctr"/>
            <a:r>
              <a:rPr lang="es-MX" sz="2000" b="1" dirty="0" smtClean="0">
                <a:solidFill>
                  <a:schemeClr val="bg2">
                    <a:lumMod val="25000"/>
                  </a:schemeClr>
                </a:solidFill>
                <a:effectLst>
                  <a:outerShdw blurRad="38100" dist="38100" dir="2700000" algn="tl">
                    <a:srgbClr val="000000">
                      <a:alpha val="43137"/>
                    </a:srgbClr>
                  </a:outerShdw>
                </a:effectLst>
              </a:rPr>
              <a:t>OPERACIÓN DEL INSTRUMENTO FINANCIERO FOGIRD, COMO FUENTE DE FINANCIAMIENTO PARA LA GESTIÓN DE RIESGOS.</a:t>
            </a:r>
            <a:endParaRPr lang="es-MX" sz="2000" b="1" dirty="0">
              <a:solidFill>
                <a:schemeClr val="bg2">
                  <a:lumMod val="25000"/>
                </a:schemeClr>
              </a:solidFill>
              <a:effectLst>
                <a:outerShdw blurRad="38100" dist="38100" dir="2700000" algn="tl">
                  <a:srgbClr val="000000">
                    <a:alpha val="43137"/>
                  </a:srgbClr>
                </a:outerShdw>
              </a:effectLst>
            </a:endParaRPr>
          </a:p>
          <a:p>
            <a:pPr algn="ctr"/>
            <a:endParaRPr lang="en-US" sz="1800"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endParaRPr>
          </a:p>
        </p:txBody>
      </p:sp>
      <p:pic>
        <p:nvPicPr>
          <p:cNvPr id="20"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24"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Tree>
    <p:extLst>
      <p:ext uri="{BB962C8B-B14F-4D97-AF65-F5344CB8AC3E}">
        <p14:creationId xmlns:p14="http://schemas.microsoft.com/office/powerpoint/2010/main" val="2410027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smtClean="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endParaRP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9" name="Título 1"/>
          <p:cNvSpPr txBox="1">
            <a:spLocks/>
          </p:cNvSpPr>
          <p:nvPr/>
        </p:nvSpPr>
        <p:spPr>
          <a:xfrm>
            <a:off x="500034" y="1928802"/>
            <a:ext cx="8143932" cy="421484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400" b="1" dirty="0" smtClean="0">
                <a:latin typeface="Arial" pitchFamily="34" charset="0"/>
                <a:cs typeface="Arial" pitchFamily="34" charset="0"/>
              </a:rPr>
              <a:t>Variable Dependiente</a:t>
            </a:r>
            <a:endParaRPr lang="es-MX" sz="2400" dirty="0" smtClean="0">
              <a:latin typeface="Arial" pitchFamily="34" charset="0"/>
              <a:cs typeface="Arial" pitchFamily="34" charset="0"/>
            </a:endParaRPr>
          </a:p>
          <a:p>
            <a:r>
              <a:rPr lang="es-ES" sz="2400" b="1" dirty="0" smtClean="0">
                <a:latin typeface="Arial" pitchFamily="34" charset="0"/>
                <a:cs typeface="Arial" pitchFamily="34" charset="0"/>
              </a:rPr>
              <a:t> </a:t>
            </a:r>
            <a:endParaRPr lang="es-MX" sz="2400" dirty="0" smtClean="0">
              <a:latin typeface="Arial" pitchFamily="34" charset="0"/>
              <a:cs typeface="Arial" pitchFamily="34" charset="0"/>
            </a:endParaRPr>
          </a:p>
          <a:p>
            <a:pPr algn="just"/>
            <a:r>
              <a:rPr lang="es-ES_tradnl" sz="2400" dirty="0" smtClean="0">
                <a:latin typeface="Arial" pitchFamily="34" charset="0"/>
                <a:cs typeface="Arial" pitchFamily="34" charset="0"/>
              </a:rPr>
              <a:t>La inoperatividad para gestionar los riesgos de desastres que afectan al Estado de Chiapas.</a:t>
            </a:r>
            <a:endParaRPr lang="es-MX" sz="2400" dirty="0" smtClean="0">
              <a:latin typeface="Arial" pitchFamily="34" charset="0"/>
              <a:cs typeface="Arial" pitchFamily="34" charset="0"/>
            </a:endParaRPr>
          </a:p>
          <a:p>
            <a:pPr algn="just"/>
            <a:r>
              <a:rPr lang="es-ES_tradnl" sz="2400" dirty="0" smtClean="0">
                <a:latin typeface="Arial" pitchFamily="34" charset="0"/>
                <a:cs typeface="Arial" pitchFamily="34" charset="0"/>
              </a:rPr>
              <a:t> </a:t>
            </a:r>
            <a:endParaRPr lang="es-MX" sz="2400" dirty="0" smtClean="0">
              <a:latin typeface="Arial" pitchFamily="34" charset="0"/>
              <a:cs typeface="Arial" pitchFamily="34" charset="0"/>
            </a:endParaRPr>
          </a:p>
          <a:p>
            <a:r>
              <a:rPr lang="es-ES" sz="2400" b="1" dirty="0" smtClean="0">
                <a:latin typeface="Arial" pitchFamily="34" charset="0"/>
                <a:cs typeface="Arial" pitchFamily="34" charset="0"/>
              </a:rPr>
              <a:t>Variable Independiente</a:t>
            </a:r>
            <a:endParaRPr lang="es-MX" sz="2400" dirty="0" smtClean="0">
              <a:latin typeface="Arial" pitchFamily="34" charset="0"/>
              <a:cs typeface="Arial" pitchFamily="34" charset="0"/>
            </a:endParaRPr>
          </a:p>
          <a:p>
            <a:r>
              <a:rPr lang="es-ES" sz="2400" b="1" dirty="0" smtClean="0">
                <a:latin typeface="Arial" pitchFamily="34" charset="0"/>
                <a:cs typeface="Arial" pitchFamily="34" charset="0"/>
              </a:rPr>
              <a:t> </a:t>
            </a:r>
            <a:endParaRPr lang="es-MX" sz="2400" dirty="0" smtClean="0">
              <a:latin typeface="Arial" pitchFamily="34" charset="0"/>
              <a:cs typeface="Arial" pitchFamily="34" charset="0"/>
            </a:endParaRPr>
          </a:p>
          <a:p>
            <a:pPr algn="just"/>
            <a:r>
              <a:rPr lang="es-ES_tradnl" sz="2400" dirty="0" smtClean="0">
                <a:latin typeface="Arial" pitchFamily="34" charset="0"/>
                <a:cs typeface="Arial" pitchFamily="34" charset="0"/>
              </a:rPr>
              <a:t>Presupuesto y </a:t>
            </a:r>
            <a:r>
              <a:rPr lang="es-ES_tradnl" sz="2400" dirty="0" err="1" smtClean="0">
                <a:latin typeface="Arial" pitchFamily="34" charset="0"/>
                <a:cs typeface="Arial" pitchFamily="34" charset="0"/>
              </a:rPr>
              <a:t>Ministración</a:t>
            </a:r>
            <a:r>
              <a:rPr lang="es-ES_tradnl" sz="2400" dirty="0" smtClean="0">
                <a:latin typeface="Arial" pitchFamily="34" charset="0"/>
                <a:cs typeface="Arial" pitchFamily="34" charset="0"/>
              </a:rPr>
              <a:t> Insuficiente de Recursos Financieros.</a:t>
            </a:r>
            <a:endParaRPr lang="es-MX" sz="2400" dirty="0" smtClean="0">
              <a:latin typeface="Arial" pitchFamily="34" charset="0"/>
              <a:cs typeface="Arial" pitchFamily="34" charset="0"/>
            </a:endParaRPr>
          </a:p>
          <a:p>
            <a:pPr algn="just"/>
            <a:endParaRPr lang="es-MX" sz="2400" dirty="0" smtClean="0">
              <a:latin typeface="Arial" pitchFamily="34" charset="0"/>
              <a:cs typeface="Arial" pitchFamily="34" charset="0"/>
            </a:endParaRPr>
          </a:p>
          <a:p>
            <a:endParaRPr lang="es-MX" sz="1600" b="1" dirty="0" smtClean="0">
              <a:latin typeface="Arial" panose="020B0604020202020204" pitchFamily="34" charset="0"/>
              <a:cs typeface="Arial" panose="020B0604020202020204" pitchFamily="34" charset="0"/>
            </a:endParaRPr>
          </a:p>
          <a:p>
            <a:endParaRPr lang="es-MX" sz="1600" b="1" dirty="0" smtClean="0">
              <a:latin typeface="Arial" panose="020B0604020202020204" pitchFamily="34" charset="0"/>
              <a:cs typeface="Arial" panose="020B0604020202020204" pitchFamily="34" charset="0"/>
            </a:endParaRPr>
          </a:p>
          <a:p>
            <a:endParaRPr lang="es-MX" sz="1600" b="1" dirty="0" smtClean="0">
              <a:latin typeface="Arial" panose="020B0604020202020204" pitchFamily="34" charset="0"/>
              <a:cs typeface="Arial" panose="020B0604020202020204" pitchFamily="34" charset="0"/>
            </a:endParaRPr>
          </a:p>
          <a:p>
            <a:endParaRPr lang="es-MX" sz="1600" b="1" dirty="0" smtClean="0">
              <a:latin typeface="Arial" panose="020B0604020202020204" pitchFamily="34" charset="0"/>
              <a:cs typeface="Arial" panose="020B0604020202020204" pitchFamily="34" charset="0"/>
            </a:endParaRPr>
          </a:p>
          <a:p>
            <a:endParaRPr lang="es-MX" sz="2400" b="1" dirty="0" smtClean="0">
              <a:latin typeface="Arial" pitchFamily="34" charset="0"/>
              <a:ea typeface="+mn-ea"/>
              <a:cs typeface="Arial" pitchFamily="34" charset="0"/>
            </a:endParaRPr>
          </a:p>
          <a:p>
            <a:endParaRPr lang="es-MX" sz="10700" b="1" dirty="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8000" dirty="0" smtClean="0">
              <a:latin typeface="Arial" pitchFamily="34" charset="0"/>
              <a:ea typeface="+mn-ea"/>
              <a:cs typeface="Arial" pitchFamily="34" charset="0"/>
            </a:endParaRPr>
          </a:p>
          <a:p>
            <a:pPr algn="just"/>
            <a:endParaRPr lang="es-MX" sz="8000" dirty="0" smtClean="0">
              <a:latin typeface="Arial" pitchFamily="34" charset="0"/>
              <a:ea typeface="+mn-ea"/>
              <a:cs typeface="Arial" pitchFamily="34" charset="0"/>
            </a:endParaRPr>
          </a:p>
          <a:p>
            <a:pPr algn="just"/>
            <a:endParaRPr lang="es-MX" sz="6400" dirty="0" smtClean="0">
              <a:latin typeface="Arial" pitchFamily="34" charset="0"/>
              <a:ea typeface="+mn-ea"/>
              <a:cs typeface="Arial" pitchFamily="34" charset="0"/>
            </a:endParaRPr>
          </a:p>
          <a:p>
            <a:endParaRPr lang="es-MX" sz="6400" dirty="0">
              <a:latin typeface="Arial" pitchFamily="34" charset="0"/>
              <a:ea typeface="+mn-ea"/>
              <a:cs typeface="Arial" pitchFamily="34" charset="0"/>
            </a:endParaRPr>
          </a:p>
        </p:txBody>
      </p:sp>
    </p:spTree>
    <p:extLst>
      <p:ext uri="{BB962C8B-B14F-4D97-AF65-F5344CB8AC3E}">
        <p14:creationId xmlns:p14="http://schemas.microsoft.com/office/powerpoint/2010/main" val="38865564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smtClean="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endParaRP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9" name="Título 1"/>
          <p:cNvSpPr txBox="1">
            <a:spLocks/>
          </p:cNvSpPr>
          <p:nvPr/>
        </p:nvSpPr>
        <p:spPr>
          <a:xfrm>
            <a:off x="500034" y="1928802"/>
            <a:ext cx="8143932" cy="421484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400" b="1" dirty="0" smtClean="0">
                <a:latin typeface="Arial" pitchFamily="34" charset="0"/>
                <a:cs typeface="Arial" pitchFamily="34" charset="0"/>
              </a:rPr>
              <a:t>Metodología:</a:t>
            </a:r>
            <a:endParaRPr lang="es-MX" sz="2400" dirty="0" smtClean="0">
              <a:latin typeface="Arial" pitchFamily="34" charset="0"/>
              <a:cs typeface="Arial" pitchFamily="34" charset="0"/>
            </a:endParaRPr>
          </a:p>
          <a:p>
            <a:r>
              <a:rPr lang="es-ES" sz="2400" b="1" dirty="0" smtClean="0">
                <a:latin typeface="Arial" pitchFamily="34" charset="0"/>
                <a:cs typeface="Arial" pitchFamily="34" charset="0"/>
              </a:rPr>
              <a:t> </a:t>
            </a:r>
            <a:endParaRPr lang="es-MX" sz="2400" dirty="0" smtClean="0">
              <a:latin typeface="Arial" pitchFamily="34" charset="0"/>
              <a:cs typeface="Arial" pitchFamily="34" charset="0"/>
            </a:endParaRPr>
          </a:p>
          <a:p>
            <a:pPr algn="just"/>
            <a:r>
              <a:rPr lang="es-ES_tradnl" sz="2400" dirty="0" smtClean="0">
                <a:latin typeface="Arial" pitchFamily="34" charset="0"/>
                <a:cs typeface="Arial" pitchFamily="34" charset="0"/>
              </a:rPr>
              <a:t>Considerado desde el punto de vista epistemológico empirista bajo el enfoque de </a:t>
            </a:r>
            <a:r>
              <a:rPr lang="es-ES_tradnl" sz="2400" dirty="0" err="1" smtClean="0">
                <a:latin typeface="Arial" pitchFamily="34" charset="0"/>
                <a:cs typeface="Arial" pitchFamily="34" charset="0"/>
              </a:rPr>
              <a:t>Émile</a:t>
            </a:r>
            <a:r>
              <a:rPr lang="es-ES_tradnl" sz="2400" dirty="0" smtClean="0">
                <a:latin typeface="Arial" pitchFamily="34" charset="0"/>
                <a:cs typeface="Arial" pitchFamily="34" charset="0"/>
              </a:rPr>
              <a:t> Durkheim, a través de la metodología cuantitativa cuasi experimental, en el que se dará lugar al conocimiento realmente objetivo, debiendo explicar las causas existentes que limitan la operatividad eficaz del Fondo para la Gestión Integral de Riesgos de Desastres”, FOGIRD.</a:t>
            </a:r>
          </a:p>
          <a:p>
            <a:pPr algn="just"/>
            <a:r>
              <a:rPr lang="es-ES_tradnl" sz="2400" dirty="0" smtClean="0">
                <a:latin typeface="Arial" pitchFamily="34" charset="0"/>
                <a:cs typeface="Arial" pitchFamily="34" charset="0"/>
              </a:rPr>
              <a:t>Trabajaremos la investigación correlacional.</a:t>
            </a:r>
            <a:endParaRPr lang="es-MX" sz="2400" dirty="0" smtClean="0">
              <a:latin typeface="Arial" pitchFamily="34" charset="0"/>
              <a:cs typeface="Arial" pitchFamily="34" charset="0"/>
            </a:endParaRPr>
          </a:p>
          <a:p>
            <a:pPr algn="just"/>
            <a:endParaRPr lang="es-MX" sz="2400" dirty="0" smtClean="0">
              <a:latin typeface="Arial" pitchFamily="34" charset="0"/>
              <a:cs typeface="Arial" pitchFamily="34" charset="0"/>
            </a:endParaRPr>
          </a:p>
          <a:p>
            <a:endParaRPr lang="es-MX" sz="1600" b="1" dirty="0" smtClean="0">
              <a:latin typeface="Arial" panose="020B0604020202020204" pitchFamily="34" charset="0"/>
              <a:cs typeface="Arial" panose="020B0604020202020204" pitchFamily="34" charset="0"/>
            </a:endParaRPr>
          </a:p>
          <a:p>
            <a:endParaRPr lang="es-MX" sz="1600" b="1" dirty="0" smtClean="0">
              <a:latin typeface="Arial" panose="020B0604020202020204" pitchFamily="34" charset="0"/>
              <a:cs typeface="Arial" panose="020B0604020202020204" pitchFamily="34" charset="0"/>
            </a:endParaRPr>
          </a:p>
          <a:p>
            <a:endParaRPr lang="es-MX" sz="1600" b="1" dirty="0" smtClean="0">
              <a:latin typeface="Arial" panose="020B0604020202020204" pitchFamily="34" charset="0"/>
              <a:cs typeface="Arial" panose="020B0604020202020204" pitchFamily="34" charset="0"/>
            </a:endParaRPr>
          </a:p>
          <a:p>
            <a:endParaRPr lang="es-MX" sz="1600" b="1" dirty="0" smtClean="0">
              <a:latin typeface="Arial" panose="020B0604020202020204" pitchFamily="34" charset="0"/>
              <a:cs typeface="Arial" panose="020B0604020202020204" pitchFamily="34" charset="0"/>
            </a:endParaRPr>
          </a:p>
          <a:p>
            <a:endParaRPr lang="es-MX" sz="2400" b="1" dirty="0" smtClean="0">
              <a:latin typeface="Arial" pitchFamily="34" charset="0"/>
              <a:ea typeface="+mn-ea"/>
              <a:cs typeface="Arial" pitchFamily="34" charset="0"/>
            </a:endParaRPr>
          </a:p>
          <a:p>
            <a:endParaRPr lang="es-MX" sz="10700" b="1" dirty="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8000" dirty="0" smtClean="0">
              <a:latin typeface="Arial" pitchFamily="34" charset="0"/>
              <a:ea typeface="+mn-ea"/>
              <a:cs typeface="Arial" pitchFamily="34" charset="0"/>
            </a:endParaRPr>
          </a:p>
          <a:p>
            <a:pPr algn="just"/>
            <a:endParaRPr lang="es-MX" sz="8000" dirty="0" smtClean="0">
              <a:latin typeface="Arial" pitchFamily="34" charset="0"/>
              <a:ea typeface="+mn-ea"/>
              <a:cs typeface="Arial" pitchFamily="34" charset="0"/>
            </a:endParaRPr>
          </a:p>
          <a:p>
            <a:pPr algn="just"/>
            <a:endParaRPr lang="es-MX" sz="6400" dirty="0" smtClean="0">
              <a:latin typeface="Arial" pitchFamily="34" charset="0"/>
              <a:ea typeface="+mn-ea"/>
              <a:cs typeface="Arial" pitchFamily="34" charset="0"/>
            </a:endParaRPr>
          </a:p>
          <a:p>
            <a:endParaRPr lang="es-MX" sz="6400" dirty="0">
              <a:latin typeface="Arial" pitchFamily="34" charset="0"/>
              <a:ea typeface="+mn-ea"/>
              <a:cs typeface="Arial" pitchFamily="34" charset="0"/>
            </a:endParaRPr>
          </a:p>
        </p:txBody>
      </p:sp>
    </p:spTree>
    <p:extLst>
      <p:ext uri="{BB962C8B-B14F-4D97-AF65-F5344CB8AC3E}">
        <p14:creationId xmlns:p14="http://schemas.microsoft.com/office/powerpoint/2010/main" val="38865564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smtClean="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endParaRP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9" name="Título 1"/>
          <p:cNvSpPr txBox="1">
            <a:spLocks/>
          </p:cNvSpPr>
          <p:nvPr/>
        </p:nvSpPr>
        <p:spPr>
          <a:xfrm>
            <a:off x="500034" y="1928802"/>
            <a:ext cx="8143932" cy="421484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400" b="1" dirty="0" smtClean="0">
                <a:latin typeface="Arial" pitchFamily="34" charset="0"/>
                <a:cs typeface="Arial" pitchFamily="34" charset="0"/>
              </a:rPr>
              <a:t>Metodología:</a:t>
            </a:r>
            <a:endParaRPr lang="es-MX" sz="2400" dirty="0" smtClean="0">
              <a:latin typeface="Arial" pitchFamily="34" charset="0"/>
              <a:cs typeface="Arial" pitchFamily="34" charset="0"/>
            </a:endParaRPr>
          </a:p>
          <a:p>
            <a:r>
              <a:rPr lang="es-ES" sz="2400" b="1" dirty="0" smtClean="0">
                <a:latin typeface="Arial" pitchFamily="34" charset="0"/>
                <a:cs typeface="Arial" pitchFamily="34" charset="0"/>
              </a:rPr>
              <a:t> </a:t>
            </a:r>
            <a:endParaRPr lang="es-MX" sz="2400" dirty="0" smtClean="0">
              <a:latin typeface="Arial" pitchFamily="34" charset="0"/>
              <a:cs typeface="Arial" pitchFamily="34" charset="0"/>
            </a:endParaRPr>
          </a:p>
          <a:p>
            <a:pPr algn="just"/>
            <a:endParaRPr lang="es-MX" sz="2400" dirty="0" smtClean="0">
              <a:latin typeface="Arial" pitchFamily="34" charset="0"/>
              <a:cs typeface="Arial" pitchFamily="34" charset="0"/>
            </a:endParaRPr>
          </a:p>
          <a:p>
            <a:endParaRPr lang="es-MX" sz="1600" b="1" dirty="0" smtClean="0">
              <a:latin typeface="Arial" panose="020B0604020202020204" pitchFamily="34" charset="0"/>
              <a:cs typeface="Arial" panose="020B0604020202020204" pitchFamily="34" charset="0"/>
            </a:endParaRPr>
          </a:p>
          <a:p>
            <a:endParaRPr lang="es-MX" sz="1600" b="1" dirty="0" smtClean="0">
              <a:latin typeface="Arial" panose="020B0604020202020204" pitchFamily="34" charset="0"/>
              <a:cs typeface="Arial" panose="020B0604020202020204" pitchFamily="34" charset="0"/>
            </a:endParaRPr>
          </a:p>
          <a:p>
            <a:endParaRPr lang="es-MX" sz="1600" b="1" dirty="0" smtClean="0">
              <a:latin typeface="Arial" panose="020B0604020202020204" pitchFamily="34" charset="0"/>
              <a:cs typeface="Arial" panose="020B0604020202020204" pitchFamily="34" charset="0"/>
            </a:endParaRPr>
          </a:p>
          <a:p>
            <a:endParaRPr lang="es-MX" sz="1600" b="1" dirty="0" smtClean="0">
              <a:latin typeface="Arial" panose="020B0604020202020204" pitchFamily="34" charset="0"/>
              <a:cs typeface="Arial" panose="020B0604020202020204" pitchFamily="34" charset="0"/>
            </a:endParaRPr>
          </a:p>
          <a:p>
            <a:endParaRPr lang="es-MX" sz="2400" b="1" dirty="0" smtClean="0">
              <a:latin typeface="Arial" pitchFamily="34" charset="0"/>
              <a:ea typeface="+mn-ea"/>
              <a:cs typeface="Arial" pitchFamily="34" charset="0"/>
            </a:endParaRPr>
          </a:p>
          <a:p>
            <a:endParaRPr lang="es-MX" sz="10700" b="1" dirty="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8000" dirty="0" smtClean="0">
              <a:latin typeface="Arial" pitchFamily="34" charset="0"/>
              <a:ea typeface="+mn-ea"/>
              <a:cs typeface="Arial" pitchFamily="34" charset="0"/>
            </a:endParaRPr>
          </a:p>
          <a:p>
            <a:pPr algn="just"/>
            <a:endParaRPr lang="es-MX" sz="8000" dirty="0" smtClean="0">
              <a:latin typeface="Arial" pitchFamily="34" charset="0"/>
              <a:ea typeface="+mn-ea"/>
              <a:cs typeface="Arial" pitchFamily="34" charset="0"/>
            </a:endParaRPr>
          </a:p>
          <a:p>
            <a:pPr algn="just"/>
            <a:endParaRPr lang="es-MX" sz="6400" dirty="0" smtClean="0">
              <a:latin typeface="Arial" pitchFamily="34" charset="0"/>
              <a:ea typeface="+mn-ea"/>
              <a:cs typeface="Arial" pitchFamily="34" charset="0"/>
            </a:endParaRPr>
          </a:p>
          <a:p>
            <a:endParaRPr lang="es-MX" sz="6400" dirty="0">
              <a:latin typeface="Arial" pitchFamily="34" charset="0"/>
              <a:ea typeface="+mn-ea"/>
              <a:cs typeface="Arial" pitchFamily="34" charset="0"/>
            </a:endParaRPr>
          </a:p>
        </p:txBody>
      </p:sp>
      <p:sp>
        <p:nvSpPr>
          <p:cNvPr id="1026" name="AutoShape 2"/>
          <p:cNvSpPr>
            <a:spLocks noChangeArrowheads="1"/>
          </p:cNvSpPr>
          <p:nvPr/>
        </p:nvSpPr>
        <p:spPr bwMode="auto">
          <a:xfrm>
            <a:off x="1805006" y="2500306"/>
            <a:ext cx="1481110" cy="833446"/>
          </a:xfrm>
          <a:prstGeom prst="roundRect">
            <a:avLst>
              <a:gd name="adj" fmla="val 16667"/>
            </a:avLst>
          </a:prstGeom>
          <a:solidFill>
            <a:srgbClr val="F2A36E"/>
          </a:solidFill>
          <a:ln w="38100">
            <a:solidFill>
              <a:srgbClr val="F2F2F2"/>
            </a:solidFill>
            <a:round/>
            <a:headEnd/>
            <a:tailEnd/>
          </a:ln>
          <a:effectLst>
            <a:outerShdw dist="28398" dir="3806097" algn="ctr" rotWithShape="0">
              <a:srgbClr val="823B0B">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MX" b="1" i="0" u="none" strike="noStrike" cap="none" normalizeH="0" baseline="0" dirty="0" smtClean="0">
                <a:ln>
                  <a:noFill/>
                </a:ln>
                <a:solidFill>
                  <a:schemeClr val="tx1"/>
                </a:solidFill>
                <a:effectLst/>
                <a:latin typeface="Calibri" pitchFamily="34" charset="0"/>
                <a:cs typeface="Arial" pitchFamily="34" charset="0"/>
              </a:rPr>
              <a:t>Método Cuantitativo</a:t>
            </a:r>
            <a:endParaRPr kumimoji="0" lang="es-MX"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AutoShape 3"/>
          <p:cNvSpPr>
            <a:spLocks noChangeArrowheads="1"/>
          </p:cNvSpPr>
          <p:nvPr/>
        </p:nvSpPr>
        <p:spPr bwMode="auto">
          <a:xfrm>
            <a:off x="3967181" y="2500306"/>
            <a:ext cx="1674298" cy="785821"/>
          </a:xfrm>
          <a:prstGeom prst="roundRect">
            <a:avLst>
              <a:gd name="adj" fmla="val 16667"/>
            </a:avLst>
          </a:prstGeom>
          <a:solidFill>
            <a:srgbClr val="F2A36E"/>
          </a:solidFill>
          <a:ln w="38100">
            <a:solidFill>
              <a:srgbClr val="F2F2F2"/>
            </a:solidFill>
            <a:round/>
            <a:headEnd/>
            <a:tailEnd/>
          </a:ln>
          <a:effectLst>
            <a:outerShdw dist="28398" dir="3806097" algn="ctr" rotWithShape="0">
              <a:srgbClr val="823B0B">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MX" b="1" i="0" u="none" strike="noStrike" cap="none" normalizeH="0" baseline="0" dirty="0" smtClean="0">
                <a:ln>
                  <a:noFill/>
                </a:ln>
                <a:solidFill>
                  <a:schemeClr val="tx1"/>
                </a:solidFill>
                <a:effectLst/>
                <a:latin typeface="Calibri" pitchFamily="34" charset="0"/>
                <a:cs typeface="Arial" pitchFamily="34" charset="0"/>
              </a:rPr>
              <a:t>Cuasi Experimental</a:t>
            </a:r>
            <a:endParaRPr kumimoji="0" lang="es-MX"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AutoShape 4"/>
          <p:cNvSpPr>
            <a:spLocks noChangeArrowheads="1"/>
          </p:cNvSpPr>
          <p:nvPr/>
        </p:nvSpPr>
        <p:spPr bwMode="auto">
          <a:xfrm>
            <a:off x="5976956" y="2571744"/>
            <a:ext cx="1674298" cy="723908"/>
          </a:xfrm>
          <a:prstGeom prst="roundRect">
            <a:avLst>
              <a:gd name="adj" fmla="val 16667"/>
            </a:avLst>
          </a:prstGeom>
          <a:solidFill>
            <a:srgbClr val="F2A36E"/>
          </a:solidFill>
          <a:ln w="38100">
            <a:solidFill>
              <a:srgbClr val="F2F2F2"/>
            </a:solidFill>
            <a:round/>
            <a:headEnd/>
            <a:tailEnd/>
          </a:ln>
          <a:effectLst>
            <a:outerShdw dist="28398" dir="3806097" algn="ctr" rotWithShape="0">
              <a:srgbClr val="823B0B">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MX" b="1" i="0" u="none" strike="noStrike" cap="none" normalizeH="0" baseline="0" smtClean="0">
                <a:ln>
                  <a:noFill/>
                </a:ln>
                <a:solidFill>
                  <a:schemeClr val="tx1"/>
                </a:solidFill>
                <a:effectLst/>
                <a:latin typeface="Calibri" pitchFamily="34" charset="0"/>
                <a:cs typeface="Arial" pitchFamily="34" charset="0"/>
              </a:rPr>
              <a:t>Correlacional</a:t>
            </a:r>
            <a:endParaRPr kumimoji="0" lang="es-MX" b="0" i="0" u="none" strike="noStrike" cap="none" normalizeH="0" baseline="0" smtClean="0">
              <a:ln>
                <a:noFill/>
              </a:ln>
              <a:solidFill>
                <a:schemeClr val="tx1"/>
              </a:solidFill>
              <a:effectLst/>
              <a:latin typeface="Arial" pitchFamily="34" charset="0"/>
              <a:cs typeface="Arial" pitchFamily="34" charset="0"/>
            </a:endParaRPr>
          </a:p>
        </p:txBody>
      </p:sp>
      <p:sp>
        <p:nvSpPr>
          <p:cNvPr id="1030" name="AutoShape 6"/>
          <p:cNvSpPr>
            <a:spLocks noChangeArrowheads="1"/>
          </p:cNvSpPr>
          <p:nvPr/>
        </p:nvSpPr>
        <p:spPr bwMode="auto">
          <a:xfrm>
            <a:off x="2138381" y="3457577"/>
            <a:ext cx="656840" cy="471489"/>
          </a:xfrm>
          <a:prstGeom prst="downArrow">
            <a:avLst>
              <a:gd name="adj1" fmla="val 50000"/>
              <a:gd name="adj2" fmla="val 25000"/>
            </a:avLst>
          </a:prstGeom>
          <a:solidFill>
            <a:srgbClr val="A5A5A5"/>
          </a:solidFill>
          <a:ln w="38100">
            <a:solidFill>
              <a:srgbClr val="F2F2F2"/>
            </a:solidFill>
            <a:miter lim="800000"/>
            <a:headEnd/>
            <a:tailEnd/>
          </a:ln>
          <a:effectLst>
            <a:outerShdw dist="28398" dir="3806097" algn="ctr" rotWithShape="0">
              <a:srgbClr val="525252">
                <a:alpha val="50000"/>
              </a:srgbClr>
            </a:outerShdw>
          </a:effectLst>
        </p:spPr>
        <p:txBody>
          <a:bodyPr vert="eaVert" wrap="square" lIns="91440" tIns="45720" rIns="91440" bIns="45720" numCol="1" anchor="t" anchorCtr="0" compatLnSpc="1">
            <a:prstTxWarp prst="textNoShape">
              <a:avLst/>
            </a:prstTxWarp>
          </a:bodyPr>
          <a:lstStyle/>
          <a:p>
            <a:endParaRPr lang="es-MX"/>
          </a:p>
        </p:txBody>
      </p:sp>
      <p:sp>
        <p:nvSpPr>
          <p:cNvPr id="1031" name="AutoShape 7"/>
          <p:cNvSpPr>
            <a:spLocks noChangeArrowheads="1"/>
          </p:cNvSpPr>
          <p:nvPr/>
        </p:nvSpPr>
        <p:spPr bwMode="auto">
          <a:xfrm>
            <a:off x="4319606" y="3400427"/>
            <a:ext cx="656840" cy="457201"/>
          </a:xfrm>
          <a:prstGeom prst="downArrow">
            <a:avLst>
              <a:gd name="adj1" fmla="val 50000"/>
              <a:gd name="adj2" fmla="val 25000"/>
            </a:avLst>
          </a:prstGeom>
          <a:solidFill>
            <a:srgbClr val="A5A5A5"/>
          </a:solidFill>
          <a:ln w="38100">
            <a:solidFill>
              <a:srgbClr val="F2F2F2"/>
            </a:solidFill>
            <a:miter lim="800000"/>
            <a:headEnd/>
            <a:tailEnd/>
          </a:ln>
          <a:effectLst>
            <a:outerShdw dist="28398" dir="3806097" algn="ctr" rotWithShape="0">
              <a:srgbClr val="525252">
                <a:alpha val="50000"/>
              </a:srgbClr>
            </a:outerShdw>
          </a:effectLst>
        </p:spPr>
        <p:txBody>
          <a:bodyPr vert="eaVert" wrap="square" lIns="91440" tIns="45720" rIns="91440" bIns="45720" numCol="1" anchor="t" anchorCtr="0" compatLnSpc="1">
            <a:prstTxWarp prst="textNoShape">
              <a:avLst/>
            </a:prstTxWarp>
          </a:bodyPr>
          <a:lstStyle/>
          <a:p>
            <a:endParaRPr lang="es-MX"/>
          </a:p>
        </p:txBody>
      </p:sp>
      <p:sp>
        <p:nvSpPr>
          <p:cNvPr id="1033" name="AutoShape 9"/>
          <p:cNvSpPr>
            <a:spLocks noChangeArrowheads="1"/>
          </p:cNvSpPr>
          <p:nvPr/>
        </p:nvSpPr>
        <p:spPr bwMode="auto">
          <a:xfrm>
            <a:off x="6367481" y="3457577"/>
            <a:ext cx="656840" cy="471489"/>
          </a:xfrm>
          <a:prstGeom prst="downArrow">
            <a:avLst>
              <a:gd name="adj1" fmla="val 50000"/>
              <a:gd name="adj2" fmla="val 25000"/>
            </a:avLst>
          </a:prstGeom>
          <a:solidFill>
            <a:srgbClr val="A5A5A5"/>
          </a:solidFill>
          <a:ln w="38100">
            <a:solidFill>
              <a:srgbClr val="F2F2F2"/>
            </a:solidFill>
            <a:miter lim="800000"/>
            <a:headEnd/>
            <a:tailEnd/>
          </a:ln>
          <a:effectLst>
            <a:outerShdw dist="28398" dir="3806097" algn="ctr" rotWithShape="0">
              <a:srgbClr val="525252">
                <a:alpha val="50000"/>
              </a:srgbClr>
            </a:outerShdw>
          </a:effectLst>
        </p:spPr>
        <p:txBody>
          <a:bodyPr vert="eaVert" wrap="square" lIns="91440" tIns="45720" rIns="91440" bIns="45720" numCol="1" anchor="t" anchorCtr="0" compatLnSpc="1">
            <a:prstTxWarp prst="textNoShape">
              <a:avLst/>
            </a:prstTxWarp>
          </a:bodyPr>
          <a:lstStyle/>
          <a:p>
            <a:endParaRPr lang="es-MX"/>
          </a:p>
        </p:txBody>
      </p:sp>
      <p:sp>
        <p:nvSpPr>
          <p:cNvPr id="19" name="18 CuadroTexto"/>
          <p:cNvSpPr txBox="1"/>
          <p:nvPr/>
        </p:nvSpPr>
        <p:spPr>
          <a:xfrm>
            <a:off x="714348" y="4429132"/>
            <a:ext cx="7858180" cy="1477328"/>
          </a:xfrm>
          <a:prstGeom prst="rect">
            <a:avLst/>
          </a:prstGeom>
          <a:noFill/>
        </p:spPr>
        <p:txBody>
          <a:bodyPr wrap="square" rtlCol="0">
            <a:spAutoFit/>
          </a:bodyPr>
          <a:lstStyle/>
          <a:p>
            <a:r>
              <a:rPr lang="es-MX" dirty="0" smtClean="0">
                <a:latin typeface="Arial" pitchFamily="34" charset="0"/>
                <a:cs typeface="Arial" pitchFamily="34" charset="0"/>
              </a:rPr>
              <a:t>Aplicaremos un cuestionario  a los funcionarios con preguntas cerradas, ya que nos permite sintetizar mejor su respuesta, reduce la ambigüedad  y se favorecen las comparaciones entre las respuestas. </a:t>
            </a:r>
          </a:p>
          <a:p>
            <a:endParaRPr lang="es-MX" dirty="0" smtClean="0"/>
          </a:p>
          <a:p>
            <a:endParaRPr lang="es-MX" dirty="0"/>
          </a:p>
        </p:txBody>
      </p:sp>
    </p:spTree>
    <p:extLst>
      <p:ext uri="{BB962C8B-B14F-4D97-AF65-F5344CB8AC3E}">
        <p14:creationId xmlns:p14="http://schemas.microsoft.com/office/powerpoint/2010/main" val="38865564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smtClean="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endParaRP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9" name="Título 1"/>
          <p:cNvSpPr txBox="1">
            <a:spLocks/>
          </p:cNvSpPr>
          <p:nvPr/>
        </p:nvSpPr>
        <p:spPr>
          <a:xfrm>
            <a:off x="500034" y="1928802"/>
            <a:ext cx="8143932" cy="4214842"/>
          </a:xfrm>
          <a:prstGeom prst="rect">
            <a:avLst/>
          </a:prstGeom>
        </p:spPr>
        <p:txBody>
          <a:bodyPr>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ES" sz="2400" b="1" dirty="0" smtClean="0">
              <a:latin typeface="Arial" pitchFamily="34" charset="0"/>
              <a:cs typeface="Arial" pitchFamily="34" charset="0"/>
            </a:endParaRPr>
          </a:p>
          <a:p>
            <a:endParaRPr lang="es-ES" sz="2400" b="1" dirty="0" smtClean="0">
              <a:latin typeface="Arial" pitchFamily="34" charset="0"/>
              <a:cs typeface="Arial" pitchFamily="34" charset="0"/>
            </a:endParaRPr>
          </a:p>
          <a:p>
            <a:pPr algn="l"/>
            <a:r>
              <a:rPr lang="es-MX" sz="3300" b="1" dirty="0" smtClean="0">
                <a:latin typeface="Arial" pitchFamily="34" charset="0"/>
                <a:cs typeface="Arial" pitchFamily="34" charset="0"/>
              </a:rPr>
              <a:t>Capítulo I.	Instrumentos Financieros para la Gestión de Riesgos en Chiapas					</a:t>
            </a:r>
          </a:p>
          <a:p>
            <a:pPr algn="l"/>
            <a:r>
              <a:rPr lang="es-MX" sz="3300" b="1" dirty="0" smtClean="0">
                <a:latin typeface="Arial" pitchFamily="34" charset="0"/>
                <a:cs typeface="Arial" pitchFamily="34" charset="0"/>
              </a:rPr>
              <a:t>1.1.	Antecedentes de la Gestión de Riesgos						</a:t>
            </a:r>
          </a:p>
          <a:p>
            <a:pPr algn="l"/>
            <a:endParaRPr lang="es-MX" sz="3300" b="1" dirty="0" smtClean="0">
              <a:latin typeface="Arial" pitchFamily="34" charset="0"/>
              <a:cs typeface="Arial" pitchFamily="34" charset="0"/>
            </a:endParaRPr>
          </a:p>
          <a:p>
            <a:pPr algn="l"/>
            <a:r>
              <a:rPr lang="es-MX" sz="3300" b="1" dirty="0" smtClean="0">
                <a:latin typeface="Arial" pitchFamily="34" charset="0"/>
                <a:cs typeface="Arial" pitchFamily="34" charset="0"/>
              </a:rPr>
              <a:t>1.1.1.	Etapas de la Gestión de Riesgos.						</a:t>
            </a:r>
          </a:p>
          <a:p>
            <a:endParaRPr lang="es-MX" sz="3300" b="1" dirty="0" smtClean="0">
              <a:latin typeface="Arial" pitchFamily="34" charset="0"/>
              <a:cs typeface="Arial" pitchFamily="34" charset="0"/>
            </a:endParaRPr>
          </a:p>
          <a:p>
            <a:pPr algn="l"/>
            <a:r>
              <a:rPr lang="es-MX" sz="3300" b="1" dirty="0" smtClean="0">
                <a:latin typeface="Arial" pitchFamily="34" charset="0"/>
                <a:cs typeface="Arial" pitchFamily="34" charset="0"/>
              </a:rPr>
              <a:t> 1.1.2.	 La Gestión de Riesgos en la Administración Pública.</a:t>
            </a:r>
          </a:p>
          <a:p>
            <a:endParaRPr lang="es-MX" sz="3300" b="1" dirty="0" smtClean="0">
              <a:latin typeface="Arial" pitchFamily="34" charset="0"/>
              <a:cs typeface="Arial" pitchFamily="34" charset="0"/>
            </a:endParaRPr>
          </a:p>
          <a:p>
            <a:pPr algn="l">
              <a:lnSpc>
                <a:spcPct val="170000"/>
              </a:lnSpc>
            </a:pPr>
            <a:r>
              <a:rPr lang="es-MX" sz="3300" b="1" dirty="0" smtClean="0">
                <a:latin typeface="Arial" pitchFamily="34" charset="0"/>
                <a:cs typeface="Arial" pitchFamily="34" charset="0"/>
              </a:rPr>
              <a:t>1.2	Aplicación del Fondo de Desastres Naturales, FONDEN y del Fondo para la Prevención 	de Desastres Naturales, FOPREDEN, en la Gestión de Riesgos								</a:t>
            </a:r>
          </a:p>
          <a:p>
            <a:endParaRPr lang="es-MX" sz="3300" b="1" dirty="0" smtClean="0">
              <a:latin typeface="Arial" pitchFamily="34" charset="0"/>
              <a:cs typeface="Arial" pitchFamily="34" charset="0"/>
            </a:endParaRPr>
          </a:p>
          <a:p>
            <a:pPr algn="l"/>
            <a:r>
              <a:rPr lang="es-MX" sz="3300" b="1" dirty="0" smtClean="0">
                <a:latin typeface="Arial" pitchFamily="34" charset="0"/>
                <a:cs typeface="Arial" pitchFamily="34" charset="0"/>
              </a:rPr>
              <a:t>1.2.1.	Aspectos Generales del Fondo de Desastres Naturales, FONDEN 	</a:t>
            </a:r>
          </a:p>
          <a:p>
            <a:endParaRPr lang="es-MX" sz="3300" b="1" dirty="0" smtClean="0">
              <a:latin typeface="Arial" pitchFamily="34" charset="0"/>
              <a:cs typeface="Arial" pitchFamily="34" charset="0"/>
            </a:endParaRPr>
          </a:p>
          <a:p>
            <a:pPr algn="l"/>
            <a:r>
              <a:rPr lang="es-MX" sz="3300" b="1" dirty="0" smtClean="0">
                <a:latin typeface="Arial" pitchFamily="34" charset="0"/>
                <a:cs typeface="Arial" pitchFamily="34" charset="0"/>
              </a:rPr>
              <a:t>1.2.2.	Aspectos Generales del Fondo para la Prevención de Desastres Naturales, FOPREDEN.								</a:t>
            </a:r>
          </a:p>
          <a:p>
            <a:endParaRPr lang="es-MX" sz="2900" dirty="0" smtClean="0">
              <a:latin typeface="Arial" pitchFamily="34" charset="0"/>
              <a:cs typeface="Arial" pitchFamily="34" charset="0"/>
            </a:endParaRPr>
          </a:p>
          <a:p>
            <a:endParaRPr lang="es-MX" sz="2900" dirty="0" smtClean="0">
              <a:latin typeface="Arial" pitchFamily="34" charset="0"/>
              <a:cs typeface="Arial" pitchFamily="34" charset="0"/>
            </a:endParaRPr>
          </a:p>
          <a:p>
            <a:r>
              <a:rPr lang="es-ES" sz="2900" b="1" dirty="0" smtClean="0">
                <a:latin typeface="Arial" pitchFamily="34" charset="0"/>
                <a:cs typeface="Arial" pitchFamily="34" charset="0"/>
              </a:rPr>
              <a:t> </a:t>
            </a:r>
            <a:endParaRPr lang="es-MX" sz="2900" dirty="0" smtClean="0">
              <a:latin typeface="Arial" pitchFamily="34" charset="0"/>
              <a:cs typeface="Arial" pitchFamily="34" charset="0"/>
            </a:endParaRPr>
          </a:p>
          <a:p>
            <a:pPr algn="just"/>
            <a:endParaRPr lang="es-MX" sz="2900" dirty="0" smtClean="0">
              <a:latin typeface="Arial" pitchFamily="34" charset="0"/>
              <a:cs typeface="Arial" pitchFamily="34" charset="0"/>
            </a:endParaRPr>
          </a:p>
          <a:p>
            <a:endParaRPr lang="es-MX" sz="2900" b="1" dirty="0" smtClean="0">
              <a:latin typeface="Arial" panose="020B0604020202020204" pitchFamily="34" charset="0"/>
              <a:cs typeface="Arial" panose="020B0604020202020204" pitchFamily="34" charset="0"/>
            </a:endParaRPr>
          </a:p>
          <a:p>
            <a:endParaRPr lang="es-MX" sz="2900" b="1" dirty="0" smtClean="0">
              <a:latin typeface="Arial" panose="020B0604020202020204" pitchFamily="34" charset="0"/>
              <a:cs typeface="Arial" panose="020B0604020202020204" pitchFamily="34" charset="0"/>
            </a:endParaRPr>
          </a:p>
          <a:p>
            <a:endParaRPr lang="es-MX" sz="2900" b="1" dirty="0" smtClean="0">
              <a:latin typeface="Arial" panose="020B0604020202020204" pitchFamily="34" charset="0"/>
              <a:cs typeface="Arial" panose="020B0604020202020204" pitchFamily="34" charset="0"/>
            </a:endParaRPr>
          </a:p>
          <a:p>
            <a:endParaRPr lang="es-MX" sz="2900" b="1" dirty="0" smtClean="0">
              <a:latin typeface="Arial" panose="020B0604020202020204" pitchFamily="34" charset="0"/>
              <a:cs typeface="Arial" panose="020B0604020202020204" pitchFamily="34" charset="0"/>
            </a:endParaRPr>
          </a:p>
          <a:p>
            <a:endParaRPr lang="es-MX" sz="2900" b="1" dirty="0" smtClean="0">
              <a:latin typeface="Arial" pitchFamily="34" charset="0"/>
              <a:ea typeface="+mn-ea"/>
              <a:cs typeface="Arial" pitchFamily="34" charset="0"/>
            </a:endParaRPr>
          </a:p>
          <a:p>
            <a:endParaRPr lang="es-MX" sz="10700" b="1" dirty="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8000" dirty="0" smtClean="0">
              <a:latin typeface="Arial" pitchFamily="34" charset="0"/>
              <a:ea typeface="+mn-ea"/>
              <a:cs typeface="Arial" pitchFamily="34" charset="0"/>
            </a:endParaRPr>
          </a:p>
          <a:p>
            <a:pPr algn="just"/>
            <a:endParaRPr lang="es-MX" sz="8000" dirty="0" smtClean="0">
              <a:latin typeface="Arial" pitchFamily="34" charset="0"/>
              <a:ea typeface="+mn-ea"/>
              <a:cs typeface="Arial" pitchFamily="34" charset="0"/>
            </a:endParaRPr>
          </a:p>
          <a:p>
            <a:pPr algn="just"/>
            <a:endParaRPr lang="es-MX" sz="6400" dirty="0" smtClean="0">
              <a:latin typeface="Arial" pitchFamily="34" charset="0"/>
              <a:ea typeface="+mn-ea"/>
              <a:cs typeface="Arial" pitchFamily="34" charset="0"/>
            </a:endParaRPr>
          </a:p>
          <a:p>
            <a:endParaRPr lang="es-MX" sz="6400" dirty="0">
              <a:latin typeface="Arial" pitchFamily="34" charset="0"/>
              <a:ea typeface="+mn-ea"/>
              <a:cs typeface="Arial" pitchFamily="34" charset="0"/>
            </a:endParaRPr>
          </a:p>
        </p:txBody>
      </p:sp>
    </p:spTree>
    <p:extLst>
      <p:ext uri="{BB962C8B-B14F-4D97-AF65-F5344CB8AC3E}">
        <p14:creationId xmlns:p14="http://schemas.microsoft.com/office/powerpoint/2010/main" val="38865564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smtClean="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endParaRP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9" name="Título 1"/>
          <p:cNvSpPr txBox="1">
            <a:spLocks/>
          </p:cNvSpPr>
          <p:nvPr/>
        </p:nvSpPr>
        <p:spPr>
          <a:xfrm>
            <a:off x="500034" y="1928802"/>
            <a:ext cx="8143932" cy="4214842"/>
          </a:xfrm>
          <a:prstGeom prst="rect">
            <a:avLst/>
          </a:prstGeom>
        </p:spPr>
        <p:txBody>
          <a:bodyP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ES" sz="2400" b="1" dirty="0" smtClean="0">
              <a:latin typeface="Arial" pitchFamily="34" charset="0"/>
              <a:cs typeface="Arial" pitchFamily="34" charset="0"/>
            </a:endParaRPr>
          </a:p>
          <a:p>
            <a:pPr algn="l"/>
            <a:r>
              <a:rPr lang="es-MX" sz="2400" b="1" dirty="0" smtClean="0">
                <a:latin typeface="Arial" pitchFamily="34" charset="0"/>
                <a:cs typeface="Arial" pitchFamily="34" charset="0"/>
              </a:rPr>
              <a:t>Capitulo 2.	El Fideicomiso Fondo para la Gestión Integral de Riesgos de Desastres, FOGIRD, como 	Instrumento Financiero en Chiapas.                         	</a:t>
            </a:r>
          </a:p>
          <a:p>
            <a:pPr algn="l"/>
            <a:endParaRPr lang="es-MX" sz="2400" b="1" dirty="0" smtClean="0">
              <a:latin typeface="Arial" pitchFamily="34" charset="0"/>
              <a:cs typeface="Arial" pitchFamily="34" charset="0"/>
            </a:endParaRPr>
          </a:p>
          <a:p>
            <a:pPr algn="l"/>
            <a:r>
              <a:rPr lang="es-MX" sz="2400" b="1" dirty="0" smtClean="0">
                <a:latin typeface="Arial" pitchFamily="34" charset="0"/>
                <a:cs typeface="Arial" pitchFamily="34" charset="0"/>
              </a:rPr>
              <a:t>2.1.	Marco Legal del Fideicomiso Fondo para la Gestión Integral de Riesgos de Desastres, 	FOGIRD.								</a:t>
            </a:r>
          </a:p>
          <a:p>
            <a:pPr algn="l"/>
            <a:endParaRPr lang="es-MX" sz="2400" b="1" dirty="0" smtClean="0">
              <a:latin typeface="Arial" pitchFamily="34" charset="0"/>
              <a:cs typeface="Arial" pitchFamily="34" charset="0"/>
            </a:endParaRPr>
          </a:p>
          <a:p>
            <a:pPr algn="l"/>
            <a:r>
              <a:rPr lang="es-MX" sz="2400" b="1" dirty="0" smtClean="0">
                <a:latin typeface="Arial" pitchFamily="34" charset="0"/>
                <a:cs typeface="Arial" pitchFamily="34" charset="0"/>
              </a:rPr>
              <a:t>2.1.1.	 Creación del Fideicomiso Fondo para la Gestión Integral de Riesgos de Desastres, 	FOGIRD.								</a:t>
            </a:r>
          </a:p>
          <a:p>
            <a:pPr algn="l"/>
            <a:endParaRPr lang="es-MX" sz="2400" b="1" dirty="0" smtClean="0">
              <a:latin typeface="Arial" pitchFamily="34" charset="0"/>
              <a:cs typeface="Arial" pitchFamily="34" charset="0"/>
            </a:endParaRPr>
          </a:p>
          <a:p>
            <a:pPr algn="l"/>
            <a:r>
              <a:rPr lang="es-MX" sz="2400" b="1" dirty="0" smtClean="0">
                <a:latin typeface="Arial" pitchFamily="34" charset="0"/>
                <a:cs typeface="Arial" pitchFamily="34" charset="0"/>
              </a:rPr>
              <a:t>2.1.2.	El Fideicomiso, Fondo para la Gestión Integral de Riesgos de Desastres FOGIRD y la 	Gestión de Riesgos.						</a:t>
            </a:r>
          </a:p>
          <a:p>
            <a:pPr algn="l"/>
            <a:endParaRPr lang="es-MX" sz="2400" b="1" dirty="0" smtClean="0">
              <a:latin typeface="Arial" pitchFamily="34" charset="0"/>
              <a:cs typeface="Arial" pitchFamily="34" charset="0"/>
            </a:endParaRPr>
          </a:p>
          <a:p>
            <a:pPr algn="l"/>
            <a:r>
              <a:rPr lang="es-MX" sz="2400" b="1" dirty="0" smtClean="0">
                <a:latin typeface="Arial" pitchFamily="34" charset="0"/>
                <a:cs typeface="Arial" pitchFamily="34" charset="0"/>
              </a:rPr>
              <a:t>2.2. 	Acciones de Prevención y Atención de Afectaciones por Desastre a través del 	Fideicomiso Fondo para la Gestión Integral de Riesgos de Desastres, FOGIRD, en 	Chiapas.                                                                                           			</a:t>
            </a:r>
          </a:p>
          <a:p>
            <a:endParaRPr lang="es-ES" sz="2400" b="1" dirty="0" smtClean="0">
              <a:latin typeface="Arial" pitchFamily="34" charset="0"/>
              <a:cs typeface="Arial" pitchFamily="34" charset="0"/>
            </a:endParaRPr>
          </a:p>
          <a:p>
            <a:pPr algn="l"/>
            <a:r>
              <a:rPr lang="es-MX" sz="2900" dirty="0" smtClean="0">
                <a:latin typeface="Arial" pitchFamily="34" charset="0"/>
                <a:cs typeface="Arial" pitchFamily="34" charset="0"/>
              </a:rPr>
              <a:t>					</a:t>
            </a:r>
          </a:p>
          <a:p>
            <a:endParaRPr lang="es-MX" sz="2900" dirty="0" smtClean="0">
              <a:latin typeface="Arial" pitchFamily="34" charset="0"/>
              <a:cs typeface="Arial" pitchFamily="34" charset="0"/>
            </a:endParaRPr>
          </a:p>
          <a:p>
            <a:endParaRPr lang="es-MX" sz="2900" dirty="0" smtClean="0">
              <a:latin typeface="Arial" pitchFamily="34" charset="0"/>
              <a:cs typeface="Arial" pitchFamily="34" charset="0"/>
            </a:endParaRPr>
          </a:p>
          <a:p>
            <a:r>
              <a:rPr lang="es-ES" sz="2900" b="1" dirty="0" smtClean="0">
                <a:latin typeface="Arial" pitchFamily="34" charset="0"/>
                <a:cs typeface="Arial" pitchFamily="34" charset="0"/>
              </a:rPr>
              <a:t> </a:t>
            </a:r>
            <a:endParaRPr lang="es-MX" sz="2900" dirty="0" smtClean="0">
              <a:latin typeface="Arial" pitchFamily="34" charset="0"/>
              <a:cs typeface="Arial" pitchFamily="34" charset="0"/>
            </a:endParaRPr>
          </a:p>
          <a:p>
            <a:pPr algn="just"/>
            <a:endParaRPr lang="es-MX" sz="2900" dirty="0" smtClean="0">
              <a:latin typeface="Arial" pitchFamily="34" charset="0"/>
              <a:cs typeface="Arial" pitchFamily="34" charset="0"/>
            </a:endParaRPr>
          </a:p>
          <a:p>
            <a:endParaRPr lang="es-MX" sz="2900" b="1" dirty="0" smtClean="0">
              <a:latin typeface="Arial" panose="020B0604020202020204" pitchFamily="34" charset="0"/>
              <a:cs typeface="Arial" panose="020B0604020202020204" pitchFamily="34" charset="0"/>
            </a:endParaRPr>
          </a:p>
          <a:p>
            <a:endParaRPr lang="es-MX" sz="2900" b="1" dirty="0" smtClean="0">
              <a:latin typeface="Arial" panose="020B0604020202020204" pitchFamily="34" charset="0"/>
              <a:cs typeface="Arial" panose="020B0604020202020204" pitchFamily="34" charset="0"/>
            </a:endParaRPr>
          </a:p>
          <a:p>
            <a:endParaRPr lang="es-MX" sz="2900" b="1" dirty="0" smtClean="0">
              <a:latin typeface="Arial" panose="020B0604020202020204" pitchFamily="34" charset="0"/>
              <a:cs typeface="Arial" panose="020B0604020202020204" pitchFamily="34" charset="0"/>
            </a:endParaRPr>
          </a:p>
          <a:p>
            <a:endParaRPr lang="es-MX" sz="2900" b="1" dirty="0" smtClean="0">
              <a:latin typeface="Arial" panose="020B0604020202020204" pitchFamily="34" charset="0"/>
              <a:cs typeface="Arial" panose="020B0604020202020204" pitchFamily="34" charset="0"/>
            </a:endParaRPr>
          </a:p>
          <a:p>
            <a:endParaRPr lang="es-MX" sz="2900" b="1" dirty="0" smtClean="0">
              <a:latin typeface="Arial" pitchFamily="34" charset="0"/>
              <a:ea typeface="+mn-ea"/>
              <a:cs typeface="Arial" pitchFamily="34" charset="0"/>
            </a:endParaRPr>
          </a:p>
          <a:p>
            <a:endParaRPr lang="es-MX" sz="10700" b="1" dirty="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8000" dirty="0" smtClean="0">
              <a:latin typeface="Arial" pitchFamily="34" charset="0"/>
              <a:ea typeface="+mn-ea"/>
              <a:cs typeface="Arial" pitchFamily="34" charset="0"/>
            </a:endParaRPr>
          </a:p>
          <a:p>
            <a:pPr algn="just"/>
            <a:endParaRPr lang="es-MX" sz="8000" dirty="0" smtClean="0">
              <a:latin typeface="Arial" pitchFamily="34" charset="0"/>
              <a:ea typeface="+mn-ea"/>
              <a:cs typeface="Arial" pitchFamily="34" charset="0"/>
            </a:endParaRPr>
          </a:p>
          <a:p>
            <a:pPr algn="just"/>
            <a:endParaRPr lang="es-MX" sz="6400" dirty="0" smtClean="0">
              <a:latin typeface="Arial" pitchFamily="34" charset="0"/>
              <a:ea typeface="+mn-ea"/>
              <a:cs typeface="Arial" pitchFamily="34" charset="0"/>
            </a:endParaRPr>
          </a:p>
          <a:p>
            <a:endParaRPr lang="es-MX" sz="6400" dirty="0">
              <a:latin typeface="Arial" pitchFamily="34" charset="0"/>
              <a:ea typeface="+mn-ea"/>
              <a:cs typeface="Arial" pitchFamily="34" charset="0"/>
            </a:endParaRPr>
          </a:p>
        </p:txBody>
      </p:sp>
    </p:spTree>
    <p:extLst>
      <p:ext uri="{BB962C8B-B14F-4D97-AF65-F5344CB8AC3E}">
        <p14:creationId xmlns:p14="http://schemas.microsoft.com/office/powerpoint/2010/main" val="38865564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smtClean="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endParaRP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9" name="Título 1"/>
          <p:cNvSpPr txBox="1">
            <a:spLocks/>
          </p:cNvSpPr>
          <p:nvPr/>
        </p:nvSpPr>
        <p:spPr>
          <a:xfrm>
            <a:off x="500034" y="1928802"/>
            <a:ext cx="8143932" cy="4214842"/>
          </a:xfrm>
          <a:prstGeom prst="rect">
            <a:avLst/>
          </a:prstGeom>
        </p:spPr>
        <p:txBody>
          <a:bodyP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400" b="1" dirty="0" smtClean="0">
                <a:latin typeface="Arial" panose="020B0604020202020204" pitchFamily="34" charset="0"/>
                <a:cs typeface="Arial" panose="020B0604020202020204" pitchFamily="34" charset="0"/>
              </a:rPr>
              <a:t>Bibliografía</a:t>
            </a:r>
          </a:p>
          <a:p>
            <a:pPr algn="just"/>
            <a:r>
              <a:rPr lang="es-MX" sz="2400" dirty="0" smtClean="0">
                <a:latin typeface="Arial" pitchFamily="34" charset="0"/>
                <a:cs typeface="Arial" pitchFamily="34" charset="0"/>
              </a:rPr>
              <a:t>Periódico Oficial No. 384, 15 de agosto de 2018, tomo III</a:t>
            </a:r>
          </a:p>
          <a:p>
            <a:pPr algn="just"/>
            <a:r>
              <a:rPr lang="es-MX" sz="2400" dirty="0" smtClean="0">
                <a:latin typeface="Arial" pitchFamily="34" charset="0"/>
                <a:cs typeface="Arial" pitchFamily="34" charset="0"/>
              </a:rPr>
              <a:t>Periódico Oficial No. 299, 14 de junio de 2018, tomo III</a:t>
            </a:r>
          </a:p>
          <a:p>
            <a:pPr algn="just"/>
            <a:r>
              <a:rPr lang="es-MX" sz="2400" dirty="0" smtClean="0">
                <a:latin typeface="Arial" pitchFamily="34" charset="0"/>
                <a:cs typeface="Arial" pitchFamily="34" charset="0"/>
              </a:rPr>
              <a:t>Ley General de Protección Civil, 2018</a:t>
            </a:r>
          </a:p>
          <a:p>
            <a:pPr algn="just"/>
            <a:r>
              <a:rPr lang="es-MX" sz="2400" dirty="0" smtClean="0">
                <a:latin typeface="Arial" pitchFamily="34" charset="0"/>
                <a:cs typeface="Arial" pitchFamily="34" charset="0"/>
              </a:rPr>
              <a:t>Reglas de Operación del Fondo para la Prevención de Desastres Naturales, 2010</a:t>
            </a:r>
          </a:p>
          <a:p>
            <a:pPr algn="just"/>
            <a:r>
              <a:rPr lang="es-MX" sz="2400" dirty="0" smtClean="0">
                <a:latin typeface="Arial" pitchFamily="34" charset="0"/>
                <a:cs typeface="Arial" pitchFamily="34" charset="0"/>
              </a:rPr>
              <a:t>Reglas Generales del Fondo de Desastres Naturales, 2010</a:t>
            </a:r>
          </a:p>
          <a:p>
            <a:pPr algn="just"/>
            <a:r>
              <a:rPr lang="es-MX" sz="2400" dirty="0" smtClean="0">
                <a:latin typeface="Arial" pitchFamily="34" charset="0"/>
                <a:cs typeface="Arial" pitchFamily="34" charset="0"/>
              </a:rPr>
              <a:t>Fascículo Sismo, CENAPRED, 2014 </a:t>
            </a:r>
          </a:p>
          <a:p>
            <a:pPr algn="just"/>
            <a:r>
              <a:rPr lang="es-MX" sz="2400" dirty="0" smtClean="0">
                <a:latin typeface="Arial" pitchFamily="34" charset="0"/>
                <a:cs typeface="Arial" pitchFamily="34" charset="0"/>
              </a:rPr>
              <a:t>Fascículo </a:t>
            </a:r>
            <a:r>
              <a:rPr lang="es-MX" sz="2400" dirty="0" err="1" smtClean="0">
                <a:latin typeface="Arial" pitchFamily="34" charset="0"/>
                <a:cs typeface="Arial" pitchFamily="34" charset="0"/>
              </a:rPr>
              <a:t>Inundaciones,CENAPRED</a:t>
            </a:r>
            <a:r>
              <a:rPr lang="es-MX" sz="2400" dirty="0" smtClean="0">
                <a:latin typeface="Arial" pitchFamily="34" charset="0"/>
                <a:cs typeface="Arial" pitchFamily="34" charset="0"/>
              </a:rPr>
              <a:t>, 2019</a:t>
            </a:r>
          </a:p>
          <a:p>
            <a:pPr algn="just"/>
            <a:r>
              <a:rPr lang="es-MX" sz="2400" dirty="0" smtClean="0">
                <a:latin typeface="Arial" pitchFamily="34" charset="0"/>
                <a:cs typeface="Arial" pitchFamily="34" charset="0"/>
              </a:rPr>
              <a:t>Introducción en: “Teoría y realidad en Marx, </a:t>
            </a:r>
            <a:r>
              <a:rPr lang="es-MX" sz="2400" dirty="0" err="1" smtClean="0">
                <a:latin typeface="Arial" pitchFamily="34" charset="0"/>
                <a:cs typeface="Arial" pitchFamily="34" charset="0"/>
              </a:rPr>
              <a:t>Durkheim</a:t>
            </a:r>
            <a:r>
              <a:rPr lang="es-MX" sz="2400" dirty="0" smtClean="0">
                <a:latin typeface="Arial" pitchFamily="34" charset="0"/>
                <a:cs typeface="Arial" pitchFamily="34" charset="0"/>
              </a:rPr>
              <a:t> y Weber”, Víctor Bravo; et al. Juan Pablo Editor, 2010. México.</a:t>
            </a:r>
          </a:p>
          <a:p>
            <a:pPr algn="just"/>
            <a:r>
              <a:rPr lang="es-ES_tradnl" sz="2400" dirty="0" smtClean="0">
                <a:latin typeface="Arial" pitchFamily="34" charset="0"/>
                <a:cs typeface="Arial" pitchFamily="34" charset="0"/>
              </a:rPr>
              <a:t>Metodología de la Investigación, Hernández </a:t>
            </a:r>
            <a:r>
              <a:rPr lang="es-ES_tradnl" sz="2400" dirty="0" err="1" smtClean="0">
                <a:latin typeface="Arial" pitchFamily="34" charset="0"/>
                <a:cs typeface="Arial" pitchFamily="34" charset="0"/>
              </a:rPr>
              <a:t>Sampieri</a:t>
            </a:r>
            <a:r>
              <a:rPr lang="es-ES_tradnl" sz="2400" dirty="0" smtClean="0">
                <a:latin typeface="Arial" pitchFamily="34" charset="0"/>
                <a:cs typeface="Arial" pitchFamily="34" charset="0"/>
              </a:rPr>
              <a:t>, Sexta Edición, 2014.</a:t>
            </a:r>
            <a:endParaRPr lang="es-MX" sz="2400" dirty="0" smtClean="0">
              <a:latin typeface="Arial" pitchFamily="34" charset="0"/>
              <a:cs typeface="Arial" pitchFamily="34" charset="0"/>
            </a:endParaRPr>
          </a:p>
          <a:p>
            <a:pPr algn="just"/>
            <a:endParaRPr lang="es-MX" sz="2400" dirty="0" smtClean="0">
              <a:latin typeface="Arial" pitchFamily="34" charset="0"/>
              <a:cs typeface="Arial" pitchFamily="34" charset="0"/>
            </a:endParaRPr>
          </a:p>
          <a:p>
            <a:pPr algn="just"/>
            <a:endParaRPr lang="es-MX" sz="1600" dirty="0" smtClean="0">
              <a:latin typeface="Arial" pitchFamily="34" charset="0"/>
              <a:cs typeface="Arial" pitchFamily="34" charset="0"/>
            </a:endParaRPr>
          </a:p>
          <a:p>
            <a:pPr algn="just"/>
            <a:endParaRPr lang="es-MX" sz="1100" b="1" dirty="0" smtClean="0">
              <a:latin typeface="Arial" panose="020B0604020202020204" pitchFamily="34" charset="0"/>
              <a:cs typeface="Arial" panose="020B0604020202020204" pitchFamily="34" charset="0"/>
            </a:endParaRPr>
          </a:p>
          <a:p>
            <a:pPr algn="just"/>
            <a:endParaRPr lang="es-MX" sz="1100" b="1" dirty="0" smtClean="0">
              <a:latin typeface="Arial" panose="020B0604020202020204" pitchFamily="34" charset="0"/>
              <a:cs typeface="Arial" panose="020B0604020202020204" pitchFamily="34" charset="0"/>
            </a:endParaRPr>
          </a:p>
          <a:p>
            <a:pPr algn="just"/>
            <a:endParaRPr lang="es-MX" sz="1600" b="1" dirty="0" smtClean="0">
              <a:latin typeface="Arial" panose="020B0604020202020204" pitchFamily="34" charset="0"/>
              <a:cs typeface="Arial" panose="020B0604020202020204" pitchFamily="34" charset="0"/>
            </a:endParaRPr>
          </a:p>
          <a:p>
            <a:pPr algn="just"/>
            <a:endParaRPr lang="es-MX" sz="1600" b="1" dirty="0" smtClean="0">
              <a:latin typeface="Arial" panose="020B0604020202020204" pitchFamily="34" charset="0"/>
              <a:cs typeface="Arial" panose="020B0604020202020204" pitchFamily="34" charset="0"/>
            </a:endParaRPr>
          </a:p>
          <a:p>
            <a:pPr algn="just"/>
            <a:endParaRPr lang="es-MX" sz="2400" b="1" dirty="0" smtClean="0">
              <a:latin typeface="Arial" pitchFamily="34" charset="0"/>
              <a:ea typeface="+mn-ea"/>
              <a:cs typeface="Arial" pitchFamily="34" charset="0"/>
            </a:endParaRPr>
          </a:p>
          <a:p>
            <a:endParaRPr lang="es-MX" sz="10700" b="1" dirty="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8000" dirty="0" smtClean="0">
              <a:latin typeface="Arial" pitchFamily="34" charset="0"/>
              <a:ea typeface="+mn-ea"/>
              <a:cs typeface="Arial" pitchFamily="34" charset="0"/>
            </a:endParaRPr>
          </a:p>
          <a:p>
            <a:pPr algn="just"/>
            <a:endParaRPr lang="es-MX" sz="8000" dirty="0" smtClean="0">
              <a:latin typeface="Arial" pitchFamily="34" charset="0"/>
              <a:ea typeface="+mn-ea"/>
              <a:cs typeface="Arial" pitchFamily="34" charset="0"/>
            </a:endParaRPr>
          </a:p>
          <a:p>
            <a:pPr algn="just"/>
            <a:endParaRPr lang="es-MX" sz="6400" dirty="0" smtClean="0">
              <a:latin typeface="Arial" pitchFamily="34" charset="0"/>
              <a:ea typeface="+mn-ea"/>
              <a:cs typeface="Arial" pitchFamily="34" charset="0"/>
            </a:endParaRPr>
          </a:p>
          <a:p>
            <a:endParaRPr lang="es-MX" sz="6400" dirty="0">
              <a:latin typeface="Arial" pitchFamily="34" charset="0"/>
              <a:ea typeface="+mn-ea"/>
              <a:cs typeface="Arial" pitchFamily="34" charset="0"/>
            </a:endParaRPr>
          </a:p>
        </p:txBody>
      </p:sp>
    </p:spTree>
    <p:extLst>
      <p:ext uri="{BB962C8B-B14F-4D97-AF65-F5344CB8AC3E}">
        <p14:creationId xmlns:p14="http://schemas.microsoft.com/office/powerpoint/2010/main" val="38865564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smtClean="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endParaRP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8" name="CuadroTexto 23"/>
          <p:cNvSpPr txBox="1"/>
          <p:nvPr/>
        </p:nvSpPr>
        <p:spPr>
          <a:xfrm>
            <a:off x="3714744" y="1785926"/>
            <a:ext cx="1785950" cy="523220"/>
          </a:xfrm>
          <a:prstGeom prst="rect">
            <a:avLst/>
          </a:prstGeom>
        </p:spPr>
        <p:txBody>
          <a:bodyPr wrap="square" rtlCol="0">
            <a:spAutoFit/>
          </a:bodyPr>
          <a:lstStyle/>
          <a:p>
            <a:pPr algn="ctr"/>
            <a:r>
              <a:rPr lang="es-MX" sz="2800" b="1" dirty="0">
                <a:latin typeface="Arial Narrow" pitchFamily="34" charset="0"/>
              </a:rPr>
              <a:t>Sumario</a:t>
            </a:r>
          </a:p>
        </p:txBody>
      </p:sp>
      <p:sp>
        <p:nvSpPr>
          <p:cNvPr id="9" name="CuadroTexto 24"/>
          <p:cNvSpPr txBox="1"/>
          <p:nvPr/>
        </p:nvSpPr>
        <p:spPr>
          <a:xfrm>
            <a:off x="1643042" y="2357431"/>
            <a:ext cx="6686710" cy="3908762"/>
          </a:xfrm>
          <a:prstGeom prst="rect">
            <a:avLst/>
          </a:prstGeom>
        </p:spPr>
        <p:txBody>
          <a:bodyPr wrap="square" rtlCol="0">
            <a:spAutoFit/>
          </a:bodyPr>
          <a:lstStyle/>
          <a:p>
            <a:pPr marL="457200" indent="-457200">
              <a:spcAft>
                <a:spcPts val="600"/>
              </a:spcAft>
              <a:buFont typeface="+mj-lt"/>
              <a:buAutoNum type="arabicPeriod"/>
            </a:pPr>
            <a:r>
              <a:rPr lang="es-MX" b="1" dirty="0" smtClean="0">
                <a:latin typeface="Arial" panose="020B0604020202020204" pitchFamily="34" charset="0"/>
                <a:cs typeface="Arial" panose="020B0604020202020204" pitchFamily="34" charset="0"/>
              </a:rPr>
              <a:t>Antecedentes</a:t>
            </a:r>
          </a:p>
          <a:p>
            <a:pPr marL="457200" indent="-457200">
              <a:spcAft>
                <a:spcPts val="600"/>
              </a:spcAft>
              <a:buFont typeface="+mj-lt"/>
              <a:buAutoNum type="arabicPeriod"/>
            </a:pPr>
            <a:r>
              <a:rPr lang="es-MX" b="1" dirty="0" smtClean="0">
                <a:latin typeface="Arial" panose="020B0604020202020204" pitchFamily="34" charset="0"/>
                <a:cs typeface="Arial" panose="020B0604020202020204" pitchFamily="34" charset="0"/>
              </a:rPr>
              <a:t>Objeto  de Estudio</a:t>
            </a:r>
            <a:endParaRPr lang="es-MX" b="1" dirty="0">
              <a:latin typeface="Arial" panose="020B0604020202020204" pitchFamily="34" charset="0"/>
              <a:cs typeface="Arial" panose="020B0604020202020204" pitchFamily="34" charset="0"/>
            </a:endParaRPr>
          </a:p>
          <a:p>
            <a:pPr marL="457200" indent="-457200">
              <a:spcAft>
                <a:spcPts val="600"/>
              </a:spcAft>
              <a:buFont typeface="+mj-lt"/>
              <a:buAutoNum type="arabicPeriod"/>
            </a:pPr>
            <a:r>
              <a:rPr lang="es-MX" b="1" dirty="0" smtClean="0">
                <a:latin typeface="Arial" panose="020B0604020202020204" pitchFamily="34" charset="0"/>
                <a:cs typeface="Arial" panose="020B0604020202020204" pitchFamily="34" charset="0"/>
              </a:rPr>
              <a:t>Planteamiento del problema  </a:t>
            </a:r>
          </a:p>
          <a:p>
            <a:pPr marL="457200" indent="-457200">
              <a:spcAft>
                <a:spcPts val="600"/>
              </a:spcAft>
              <a:buFont typeface="+mj-lt"/>
              <a:buAutoNum type="arabicPeriod"/>
            </a:pPr>
            <a:r>
              <a:rPr lang="es-MX" b="1" dirty="0" smtClean="0">
                <a:latin typeface="Arial" panose="020B0604020202020204" pitchFamily="34" charset="0"/>
                <a:cs typeface="Arial" panose="020B0604020202020204" pitchFamily="34" charset="0"/>
              </a:rPr>
              <a:t>Justificación</a:t>
            </a:r>
            <a:endParaRPr lang="es-MX" b="1" dirty="0">
              <a:latin typeface="Arial" panose="020B0604020202020204" pitchFamily="34" charset="0"/>
              <a:cs typeface="Arial" panose="020B0604020202020204" pitchFamily="34" charset="0"/>
            </a:endParaRPr>
          </a:p>
          <a:p>
            <a:pPr marL="457200" indent="-457200">
              <a:spcAft>
                <a:spcPts val="600"/>
              </a:spcAft>
              <a:buFont typeface="+mj-lt"/>
              <a:buAutoNum type="arabicPeriod"/>
            </a:pPr>
            <a:r>
              <a:rPr lang="es-MX" b="1" dirty="0">
                <a:latin typeface="Arial" panose="020B0604020202020204" pitchFamily="34" charset="0"/>
                <a:cs typeface="Arial" panose="020B0604020202020204" pitchFamily="34" charset="0"/>
              </a:rPr>
              <a:t>Objetivo General y Objetivos </a:t>
            </a:r>
            <a:r>
              <a:rPr lang="es-MX" b="1" dirty="0" smtClean="0">
                <a:latin typeface="Arial" panose="020B0604020202020204" pitchFamily="34" charset="0"/>
                <a:cs typeface="Arial" panose="020B0604020202020204" pitchFamily="34" charset="0"/>
              </a:rPr>
              <a:t>Específicos</a:t>
            </a:r>
            <a:endParaRPr lang="es-MX" b="1" dirty="0">
              <a:latin typeface="Arial" panose="020B0604020202020204" pitchFamily="34" charset="0"/>
              <a:cs typeface="Arial" panose="020B0604020202020204" pitchFamily="34" charset="0"/>
            </a:endParaRPr>
          </a:p>
          <a:p>
            <a:pPr marL="457200" indent="-457200">
              <a:spcAft>
                <a:spcPts val="600"/>
              </a:spcAft>
              <a:buFont typeface="+mj-lt"/>
              <a:buAutoNum type="arabicPeriod"/>
            </a:pPr>
            <a:r>
              <a:rPr lang="es-MX" b="1" dirty="0" smtClean="0">
                <a:latin typeface="Arial" panose="020B0604020202020204" pitchFamily="34" charset="0"/>
                <a:cs typeface="Arial" panose="020B0604020202020204" pitchFamily="34" charset="0"/>
              </a:rPr>
              <a:t>Hipótesis</a:t>
            </a:r>
          </a:p>
          <a:p>
            <a:pPr marL="457200" indent="-457200">
              <a:spcAft>
                <a:spcPts val="600"/>
              </a:spcAft>
              <a:buFont typeface="+mj-lt"/>
              <a:buAutoNum type="arabicPeriod"/>
            </a:pPr>
            <a:r>
              <a:rPr lang="es-MX" b="1" dirty="0" smtClean="0">
                <a:latin typeface="Arial" panose="020B0604020202020204" pitchFamily="34" charset="0"/>
                <a:cs typeface="Arial" panose="020B0604020202020204" pitchFamily="34" charset="0"/>
              </a:rPr>
              <a:t>Variables</a:t>
            </a:r>
          </a:p>
          <a:p>
            <a:pPr marL="457200" indent="-457200">
              <a:spcAft>
                <a:spcPts val="600"/>
              </a:spcAft>
              <a:buFont typeface="+mj-lt"/>
              <a:buAutoNum type="arabicPeriod"/>
            </a:pPr>
            <a:r>
              <a:rPr lang="es-MX" b="1" dirty="0" smtClean="0">
                <a:latin typeface="Arial" panose="020B0604020202020204" pitchFamily="34" charset="0"/>
                <a:cs typeface="Arial" panose="020B0604020202020204" pitchFamily="34" charset="0"/>
              </a:rPr>
              <a:t>Metodología</a:t>
            </a:r>
          </a:p>
          <a:p>
            <a:pPr marL="457200" indent="-457200">
              <a:spcAft>
                <a:spcPts val="600"/>
              </a:spcAft>
              <a:buFont typeface="+mj-lt"/>
              <a:buAutoNum type="arabicPeriod"/>
            </a:pPr>
            <a:r>
              <a:rPr lang="es-MX" b="1" dirty="0" smtClean="0">
                <a:latin typeface="Arial" panose="020B0604020202020204" pitchFamily="34" charset="0"/>
                <a:cs typeface="Arial" panose="020B0604020202020204" pitchFamily="34" charset="0"/>
              </a:rPr>
              <a:t>Capítulo 1</a:t>
            </a:r>
          </a:p>
          <a:p>
            <a:pPr marL="457200" indent="-457200">
              <a:spcAft>
                <a:spcPts val="600"/>
              </a:spcAft>
              <a:buFont typeface="+mj-lt"/>
              <a:buAutoNum type="arabicPeriod"/>
            </a:pPr>
            <a:r>
              <a:rPr lang="es-MX" b="1" dirty="0" smtClean="0">
                <a:latin typeface="Arial" panose="020B0604020202020204" pitchFamily="34" charset="0"/>
                <a:cs typeface="Arial" panose="020B0604020202020204" pitchFamily="34" charset="0"/>
              </a:rPr>
              <a:t>Capítulo 2</a:t>
            </a:r>
          </a:p>
          <a:p>
            <a:pPr marL="457200" indent="-457200">
              <a:spcAft>
                <a:spcPts val="600"/>
              </a:spcAft>
              <a:buFont typeface="+mj-lt"/>
              <a:buAutoNum type="arabicPeriod"/>
            </a:pPr>
            <a:r>
              <a:rPr lang="es-MX" b="1" dirty="0" smtClean="0">
                <a:latin typeface="Arial" panose="020B0604020202020204" pitchFamily="34" charset="0"/>
                <a:cs typeface="Arial" panose="020B0604020202020204" pitchFamily="34" charset="0"/>
              </a:rPr>
              <a:t>Bibliografía</a:t>
            </a:r>
            <a:endParaRPr lang="es-MX" b="1" dirty="0">
              <a:latin typeface="Arial Narrow" pitchFamily="34" charset="0"/>
            </a:endParaRPr>
          </a:p>
        </p:txBody>
      </p:sp>
    </p:spTree>
    <p:extLst>
      <p:ext uri="{BB962C8B-B14F-4D97-AF65-F5344CB8AC3E}">
        <p14:creationId xmlns:p14="http://schemas.microsoft.com/office/powerpoint/2010/main" val="38865564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smtClean="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endParaRP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33" name="24 CuadroTexto"/>
          <p:cNvSpPr txBox="1"/>
          <p:nvPr/>
        </p:nvSpPr>
        <p:spPr>
          <a:xfrm>
            <a:off x="827584" y="1854875"/>
            <a:ext cx="7488832" cy="6740307"/>
          </a:xfrm>
          <a:prstGeom prst="rect">
            <a:avLst/>
          </a:prstGeom>
          <a:noFill/>
        </p:spPr>
        <p:txBody>
          <a:bodyPr wrap="square" rtlCol="0">
            <a:spAutoFit/>
          </a:bodyPr>
          <a:lstStyle/>
          <a:p>
            <a:pPr algn="ctr"/>
            <a:r>
              <a:rPr lang="es-ES" b="1" dirty="0" smtClean="0">
                <a:latin typeface="Arial" pitchFamily="34" charset="0"/>
                <a:cs typeface="Arial" pitchFamily="34" charset="0"/>
              </a:rPr>
              <a:t>Antecedentes</a:t>
            </a:r>
          </a:p>
          <a:p>
            <a:pPr algn="ctr"/>
            <a:endParaRPr lang="es-ES" b="1" dirty="0" smtClean="0">
              <a:latin typeface="Arial" pitchFamily="34" charset="0"/>
              <a:cs typeface="Arial" pitchFamily="34" charset="0"/>
            </a:endParaRPr>
          </a:p>
          <a:p>
            <a:pPr algn="just"/>
            <a:r>
              <a:rPr lang="es-MX" dirty="0">
                <a:latin typeface="Arial" panose="020B0604020202020204" pitchFamily="34" charset="0"/>
                <a:cs typeface="Arial" panose="020B0604020202020204" pitchFamily="34" charset="0"/>
              </a:rPr>
              <a:t>11 de Noviembre de 1998, el Congreso del Estado </a:t>
            </a:r>
            <a:r>
              <a:rPr lang="es-MX" dirty="0" smtClean="0">
                <a:latin typeface="Arial" panose="020B0604020202020204" pitchFamily="34" charset="0"/>
                <a:cs typeface="Arial" panose="020B0604020202020204" pitchFamily="34" charset="0"/>
              </a:rPr>
              <a:t>autorizó </a:t>
            </a:r>
            <a:r>
              <a:rPr lang="es-MX" dirty="0">
                <a:latin typeface="Arial" panose="020B0604020202020204" pitchFamily="34" charset="0"/>
                <a:cs typeface="Arial" panose="020B0604020202020204" pitchFamily="34" charset="0"/>
              </a:rPr>
              <a:t>la constitución de un Fideicomiso que se denominó </a:t>
            </a:r>
            <a:r>
              <a:rPr lang="es-MX" b="1" dirty="0">
                <a:latin typeface="Arial" panose="020B0604020202020204" pitchFamily="34" charset="0"/>
                <a:cs typeface="Arial" panose="020B0604020202020204" pitchFamily="34" charset="0"/>
              </a:rPr>
              <a:t>“Fondo Estatal para la Atención de Desastres </a:t>
            </a:r>
            <a:r>
              <a:rPr lang="es-MX" b="1" dirty="0" smtClean="0">
                <a:latin typeface="Arial" panose="020B0604020202020204" pitchFamily="34" charset="0"/>
                <a:cs typeface="Arial" panose="020B0604020202020204" pitchFamily="34" charset="0"/>
              </a:rPr>
              <a:t>Naturales,</a:t>
            </a:r>
            <a:r>
              <a:rPr lang="es-MX" b="1" dirty="0" smtClean="0"/>
              <a:t> </a:t>
            </a:r>
            <a:r>
              <a:rPr lang="es-MX" b="1" dirty="0"/>
              <a:t>(</a:t>
            </a:r>
            <a:r>
              <a:rPr lang="es-MX" b="1" dirty="0" smtClean="0"/>
              <a:t>FOEADEN)</a:t>
            </a:r>
            <a:r>
              <a:rPr lang="es-MX" b="1" dirty="0" smtClean="0">
                <a:latin typeface="Arial" panose="020B0604020202020204" pitchFamily="34" charset="0"/>
                <a:cs typeface="Arial" panose="020B0604020202020204" pitchFamily="34" charset="0"/>
              </a:rPr>
              <a:t>”</a:t>
            </a:r>
            <a:r>
              <a:rPr lang="es-MX" dirty="0" smtClean="0">
                <a:latin typeface="Arial" panose="020B0604020202020204" pitchFamily="34" charset="0"/>
                <a:cs typeface="Arial" panose="020B0604020202020204" pitchFamily="34" charset="0"/>
              </a:rPr>
              <a:t>,</a:t>
            </a:r>
            <a:r>
              <a:rPr lang="es-MX" b="1" dirty="0" smtClean="0">
                <a:latin typeface="Arial" panose="020B0604020202020204" pitchFamily="34" charset="0"/>
                <a:cs typeface="Arial" panose="020B0604020202020204" pitchFamily="34" charset="0"/>
              </a:rPr>
              <a:t> </a:t>
            </a:r>
            <a:r>
              <a:rPr lang="es-MX" dirty="0">
                <a:latin typeface="Arial" panose="020B0604020202020204" pitchFamily="34" charset="0"/>
                <a:cs typeface="Arial" panose="020B0604020202020204" pitchFamily="34" charset="0"/>
              </a:rPr>
              <a:t>que </a:t>
            </a:r>
            <a:r>
              <a:rPr lang="es-MX" dirty="0" smtClean="0">
                <a:latin typeface="Arial" panose="020B0604020202020204" pitchFamily="34" charset="0"/>
                <a:cs typeface="Arial" panose="020B0604020202020204" pitchFamily="34" charset="0"/>
              </a:rPr>
              <a:t>tenia </a:t>
            </a:r>
            <a:r>
              <a:rPr lang="es-MX" dirty="0">
                <a:latin typeface="Arial" panose="020B0604020202020204" pitchFamily="34" charset="0"/>
                <a:cs typeface="Arial" panose="020B0604020202020204" pitchFamily="34" charset="0"/>
              </a:rPr>
              <a:t>como objeto la atención de los efectos causados por fenómenos naturales que afectaran la infraestructura, la vida pública y social de la </a:t>
            </a:r>
            <a:r>
              <a:rPr lang="es-MX" dirty="0" smtClean="0">
                <a:latin typeface="Arial" panose="020B0604020202020204" pitchFamily="34" charset="0"/>
                <a:cs typeface="Arial" panose="020B0604020202020204" pitchFamily="34" charset="0"/>
              </a:rPr>
              <a:t>Entidad.</a:t>
            </a:r>
          </a:p>
          <a:p>
            <a:pPr algn="just"/>
            <a:endParaRPr lang="es-MX" dirty="0" smtClean="0">
              <a:latin typeface="Arial" panose="020B0604020202020204" pitchFamily="34" charset="0"/>
              <a:cs typeface="Arial" panose="020B0604020202020204" pitchFamily="34" charset="0"/>
            </a:endParaRPr>
          </a:p>
          <a:p>
            <a:pPr algn="just"/>
            <a:r>
              <a:rPr lang="es-MX" dirty="0" smtClean="0">
                <a:latin typeface="Arial" panose="020B0604020202020204" pitchFamily="34" charset="0"/>
                <a:cs typeface="Arial" panose="020B0604020202020204" pitchFamily="34" charset="0"/>
              </a:rPr>
              <a:t>En el año 2017, se llevó a cabo la </a:t>
            </a:r>
            <a:r>
              <a:rPr lang="es-MX" dirty="0">
                <a:latin typeface="Arial" panose="020B0604020202020204" pitchFamily="34" charset="0"/>
                <a:cs typeface="Arial" panose="020B0604020202020204" pitchFamily="34" charset="0"/>
              </a:rPr>
              <a:t>extinción del referido fideicomiso, en razón de haberse cumplido el fin para el cual fue </a:t>
            </a:r>
            <a:r>
              <a:rPr lang="es-MX" dirty="0" smtClean="0">
                <a:latin typeface="Arial" panose="020B0604020202020204" pitchFamily="34" charset="0"/>
                <a:cs typeface="Arial" panose="020B0604020202020204" pitchFamily="34" charset="0"/>
              </a:rPr>
              <a:t>constituido.</a:t>
            </a:r>
            <a:endParaRPr lang="es-ES" dirty="0">
              <a:latin typeface="Arial" panose="020B0604020202020204" pitchFamily="34" charset="0"/>
              <a:cs typeface="Arial" panose="020B0604020202020204" pitchFamily="34" charset="0"/>
            </a:endParaRPr>
          </a:p>
          <a:p>
            <a:pPr algn="just"/>
            <a:endParaRPr lang="es-ES" dirty="0">
              <a:latin typeface="Arial" panose="020B0604020202020204" pitchFamily="34" charset="0"/>
              <a:cs typeface="Arial" panose="020B0604020202020204" pitchFamily="34" charset="0"/>
            </a:endParaRPr>
          </a:p>
          <a:p>
            <a:pPr algn="just"/>
            <a:endParaRPr lang="es-ES" dirty="0">
              <a:latin typeface="Arial" panose="020B0604020202020204" pitchFamily="34" charset="0"/>
              <a:cs typeface="Arial" panose="020B0604020202020204" pitchFamily="34" charset="0"/>
            </a:endParaRPr>
          </a:p>
          <a:p>
            <a:pPr algn="ctr"/>
            <a:endParaRPr lang="es-ES" b="1" dirty="0">
              <a:latin typeface="Arial" pitchFamily="34" charset="0"/>
              <a:cs typeface="Arial" pitchFamily="34" charset="0"/>
            </a:endParaRPr>
          </a:p>
          <a:p>
            <a:pPr algn="ctr"/>
            <a:endParaRPr lang="es-ES" b="1" dirty="0" smtClean="0">
              <a:latin typeface="Arial" pitchFamily="34" charset="0"/>
              <a:cs typeface="Arial" pitchFamily="34" charset="0"/>
            </a:endParaRPr>
          </a:p>
          <a:p>
            <a:pPr algn="ctr"/>
            <a:endParaRPr lang="es-ES" b="1" dirty="0">
              <a:latin typeface="Arial" pitchFamily="34" charset="0"/>
              <a:cs typeface="Arial" pitchFamily="34" charset="0"/>
            </a:endParaRPr>
          </a:p>
          <a:p>
            <a:pPr algn="ctr"/>
            <a:endParaRPr lang="es-ES" b="1" dirty="0" smtClean="0">
              <a:latin typeface="Arial" pitchFamily="34" charset="0"/>
              <a:cs typeface="Arial" pitchFamily="34" charset="0"/>
            </a:endParaRPr>
          </a:p>
          <a:p>
            <a:pPr algn="ctr"/>
            <a:endParaRPr lang="es-ES" b="1" dirty="0">
              <a:latin typeface="Arial" pitchFamily="34" charset="0"/>
              <a:cs typeface="Arial" pitchFamily="34" charset="0"/>
            </a:endParaRPr>
          </a:p>
          <a:p>
            <a:pPr algn="ctr"/>
            <a:endParaRPr lang="es-ES" b="1" dirty="0" smtClean="0">
              <a:latin typeface="Arial" pitchFamily="34" charset="0"/>
              <a:cs typeface="Arial" pitchFamily="34" charset="0"/>
            </a:endParaRPr>
          </a:p>
          <a:p>
            <a:pPr algn="ctr"/>
            <a:endParaRPr lang="es-ES" b="1" dirty="0">
              <a:latin typeface="Arial" pitchFamily="34" charset="0"/>
              <a:cs typeface="Arial" pitchFamily="34" charset="0"/>
            </a:endParaRPr>
          </a:p>
          <a:p>
            <a:pPr algn="ctr"/>
            <a:endParaRPr lang="es-ES" b="1" dirty="0" smtClean="0">
              <a:latin typeface="Arial" pitchFamily="34" charset="0"/>
              <a:cs typeface="Arial" pitchFamily="34" charset="0"/>
            </a:endParaRPr>
          </a:p>
          <a:p>
            <a:pPr algn="ctr"/>
            <a:endParaRPr lang="es-ES" b="1" dirty="0">
              <a:latin typeface="Arial" pitchFamily="34" charset="0"/>
              <a:cs typeface="Arial" pitchFamily="34" charset="0"/>
            </a:endParaRPr>
          </a:p>
          <a:p>
            <a:pPr algn="ctr"/>
            <a:endParaRPr lang="es-ES" b="1" dirty="0" smtClean="0">
              <a:latin typeface="Arial" pitchFamily="34" charset="0"/>
              <a:cs typeface="Arial" pitchFamily="34" charset="0"/>
            </a:endParaRPr>
          </a:p>
          <a:p>
            <a:pPr algn="ctr"/>
            <a:endParaRPr lang="es-ES" b="1" dirty="0">
              <a:latin typeface="Arial" pitchFamily="34" charset="0"/>
              <a:cs typeface="Arial" pitchFamily="34" charset="0"/>
            </a:endParaRPr>
          </a:p>
          <a:p>
            <a:pPr algn="ctr"/>
            <a:endParaRPr lang="es-ES" b="1" dirty="0">
              <a:latin typeface="Arial" pitchFamily="34" charset="0"/>
              <a:cs typeface="Arial" pitchFamily="34" charset="0"/>
            </a:endParaRPr>
          </a:p>
        </p:txBody>
      </p:sp>
    </p:spTree>
    <p:extLst>
      <p:ext uri="{BB962C8B-B14F-4D97-AF65-F5344CB8AC3E}">
        <p14:creationId xmlns:p14="http://schemas.microsoft.com/office/powerpoint/2010/main" val="38865564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smtClean="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endParaRP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10" name="9 Rectángulo redondeado"/>
          <p:cNvSpPr/>
          <p:nvPr/>
        </p:nvSpPr>
        <p:spPr>
          <a:xfrm>
            <a:off x="1120668" y="2236861"/>
            <a:ext cx="6643734" cy="64294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CuadroTexto 23"/>
          <p:cNvSpPr txBox="1"/>
          <p:nvPr/>
        </p:nvSpPr>
        <p:spPr>
          <a:xfrm>
            <a:off x="1409210" y="2268161"/>
            <a:ext cx="6429420" cy="584775"/>
          </a:xfrm>
          <a:prstGeom prst="rect">
            <a:avLst/>
          </a:prstGeom>
        </p:spPr>
        <p:txBody>
          <a:bodyPr wrap="square" rtlCol="0">
            <a:spAutoFit/>
          </a:bodyPr>
          <a:lstStyle/>
          <a:p>
            <a:pPr algn="ctr"/>
            <a:r>
              <a:rPr lang="es-MX" sz="1600" b="1" dirty="0" smtClean="0">
                <a:solidFill>
                  <a:schemeClr val="bg2">
                    <a:lumMod val="25000"/>
                  </a:schemeClr>
                </a:solidFill>
                <a:effectLst>
                  <a:outerShdw blurRad="38100" dist="38100" dir="2700000" algn="tl">
                    <a:srgbClr val="000000">
                      <a:alpha val="43137"/>
                    </a:srgbClr>
                  </a:outerShdw>
                </a:effectLst>
              </a:rPr>
              <a:t>OPERACIÓN DEL INSTRUMENTO FOGIRD, COMO FUENTE DE FINANCIAMIENTO PARA LA GESTIÓN DE RIESGOS.</a:t>
            </a:r>
            <a:endParaRPr lang="es-MX" sz="1600" b="1" dirty="0">
              <a:solidFill>
                <a:schemeClr val="bg2">
                  <a:lumMod val="25000"/>
                </a:schemeClr>
              </a:solidFill>
              <a:effectLst>
                <a:outerShdw blurRad="38100" dist="38100" dir="2700000" algn="tl">
                  <a:srgbClr val="000000">
                    <a:alpha val="43137"/>
                  </a:srgbClr>
                </a:outerShdw>
              </a:effectLst>
            </a:endParaRPr>
          </a:p>
        </p:txBody>
      </p:sp>
      <p:sp>
        <p:nvSpPr>
          <p:cNvPr id="12" name="11 Rectángulo redondeado"/>
          <p:cNvSpPr/>
          <p:nvPr/>
        </p:nvSpPr>
        <p:spPr>
          <a:xfrm>
            <a:off x="428596" y="4901990"/>
            <a:ext cx="8286808" cy="111929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23"/>
          <p:cNvSpPr txBox="1"/>
          <p:nvPr/>
        </p:nvSpPr>
        <p:spPr>
          <a:xfrm>
            <a:off x="714348" y="4795118"/>
            <a:ext cx="8001056" cy="1154162"/>
          </a:xfrm>
          <a:prstGeom prst="rect">
            <a:avLst/>
          </a:prstGeom>
        </p:spPr>
        <p:txBody>
          <a:bodyPr wrap="square" rtlCol="0">
            <a:spAutoFit/>
          </a:bodyPr>
          <a:lstStyle/>
          <a:p>
            <a:pPr algn="ctr"/>
            <a:endParaRPr lang="es-ES" sz="1500" b="1" dirty="0" smtClean="0"/>
          </a:p>
          <a:p>
            <a:pPr algn="just"/>
            <a:r>
              <a:rPr lang="es-ES" b="1" dirty="0" smtClean="0">
                <a:latin typeface="Arial" pitchFamily="34" charset="0"/>
                <a:cs typeface="Arial" pitchFamily="34" charset="0"/>
              </a:rPr>
              <a:t>La aplicación de las Reglas de Operación del Fideicomiso FOGIRD, en base a los resultados de la Gestión de Riesgos</a:t>
            </a:r>
            <a:r>
              <a:rPr lang="es-ES_tradnl" b="1" dirty="0" smtClean="0">
                <a:latin typeface="Arial" pitchFamily="34" charset="0"/>
                <a:cs typeface="Arial" pitchFamily="34" charset="0"/>
              </a:rPr>
              <a:t>, en beneficio de la población chiapaneca.</a:t>
            </a:r>
            <a:endParaRPr lang="es-MX"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20" name="19 Conector angular"/>
          <p:cNvCxnSpPr/>
          <p:nvPr/>
        </p:nvCxnSpPr>
        <p:spPr>
          <a:xfrm rot="16200000" flipH="1">
            <a:off x="2357422" y="2855786"/>
            <a:ext cx="357190" cy="35719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24 CuadroTexto"/>
          <p:cNvSpPr txBox="1"/>
          <p:nvPr/>
        </p:nvSpPr>
        <p:spPr>
          <a:xfrm>
            <a:off x="1835696" y="3162454"/>
            <a:ext cx="1571636" cy="338554"/>
          </a:xfrm>
          <a:prstGeom prst="rect">
            <a:avLst/>
          </a:prstGeom>
          <a:noFill/>
        </p:spPr>
        <p:txBody>
          <a:bodyPr wrap="square" rtlCol="0">
            <a:spAutoFit/>
          </a:bodyPr>
          <a:lstStyle/>
          <a:p>
            <a:r>
              <a:rPr lang="es-MX" sz="1600" b="1" dirty="0" smtClean="0"/>
              <a:t>PARTIENDO DE</a:t>
            </a:r>
            <a:endParaRPr lang="es-MX" sz="1600" b="1" dirty="0"/>
          </a:p>
        </p:txBody>
      </p:sp>
      <p:sp>
        <p:nvSpPr>
          <p:cNvPr id="26" name="25 CuadroTexto"/>
          <p:cNvSpPr txBox="1"/>
          <p:nvPr/>
        </p:nvSpPr>
        <p:spPr>
          <a:xfrm>
            <a:off x="1285852" y="3789040"/>
            <a:ext cx="1071570" cy="33855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s-MX" sz="1600" b="1" dirty="0" smtClean="0"/>
              <a:t>LA GIRD</a:t>
            </a:r>
            <a:endParaRPr lang="es-MX" sz="1600" b="1" dirty="0"/>
          </a:p>
        </p:txBody>
      </p:sp>
      <p:sp>
        <p:nvSpPr>
          <p:cNvPr id="27" name="26 CuadroTexto"/>
          <p:cNvSpPr txBox="1"/>
          <p:nvPr/>
        </p:nvSpPr>
        <p:spPr>
          <a:xfrm>
            <a:off x="2714612" y="3750131"/>
            <a:ext cx="1643074"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s-MX" sz="1600" b="1" dirty="0" smtClean="0"/>
              <a:t>LEY DE DISCIPLINA FINANCIERA</a:t>
            </a:r>
            <a:endParaRPr lang="es-MX" sz="1600" b="1" dirty="0"/>
          </a:p>
        </p:txBody>
      </p:sp>
      <p:sp>
        <p:nvSpPr>
          <p:cNvPr id="28" name="27 CuadroTexto"/>
          <p:cNvSpPr txBox="1"/>
          <p:nvPr/>
        </p:nvSpPr>
        <p:spPr>
          <a:xfrm>
            <a:off x="5876694" y="3162454"/>
            <a:ext cx="1071570" cy="338554"/>
          </a:xfrm>
          <a:prstGeom prst="rect">
            <a:avLst/>
          </a:prstGeom>
          <a:noFill/>
        </p:spPr>
        <p:txBody>
          <a:bodyPr wrap="square" rtlCol="0">
            <a:spAutoFit/>
          </a:bodyPr>
          <a:lstStyle/>
          <a:p>
            <a:pPr algn="ctr"/>
            <a:r>
              <a:rPr lang="es-MX" sz="1600" b="1" dirty="0" smtClean="0"/>
              <a:t>LIMITES</a:t>
            </a:r>
            <a:endParaRPr lang="es-MX" sz="1600" b="1" dirty="0"/>
          </a:p>
        </p:txBody>
      </p:sp>
      <p:sp>
        <p:nvSpPr>
          <p:cNvPr id="29" name="28 CuadroTexto"/>
          <p:cNvSpPr txBox="1"/>
          <p:nvPr/>
        </p:nvSpPr>
        <p:spPr>
          <a:xfrm>
            <a:off x="5016018" y="3750131"/>
            <a:ext cx="1500198"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s-MX" sz="1600" b="1" dirty="0" smtClean="0"/>
              <a:t>POLÍTICA DE AUSTERIDAD ECONOMICA</a:t>
            </a:r>
            <a:endParaRPr lang="es-MX" sz="1600" b="1" dirty="0"/>
          </a:p>
        </p:txBody>
      </p:sp>
      <p:sp>
        <p:nvSpPr>
          <p:cNvPr id="30" name="29 CuadroTexto"/>
          <p:cNvSpPr txBox="1"/>
          <p:nvPr/>
        </p:nvSpPr>
        <p:spPr>
          <a:xfrm>
            <a:off x="7000892" y="3789040"/>
            <a:ext cx="1643074"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s-MX" sz="1600" b="1" dirty="0" smtClean="0"/>
              <a:t>INOPERATIVIDAD DEL FONDO</a:t>
            </a:r>
            <a:endParaRPr lang="es-MX" sz="1600" b="1" dirty="0"/>
          </a:p>
        </p:txBody>
      </p:sp>
      <p:cxnSp>
        <p:nvCxnSpPr>
          <p:cNvPr id="32" name="31 Conector angular"/>
          <p:cNvCxnSpPr/>
          <p:nvPr/>
        </p:nvCxnSpPr>
        <p:spPr>
          <a:xfrm rot="16200000" flipH="1">
            <a:off x="6084168" y="2855786"/>
            <a:ext cx="357190" cy="35719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p:nvPr/>
        </p:nvCxnSpPr>
        <p:spPr>
          <a:xfrm rot="10800000" flipV="1">
            <a:off x="1785918" y="3457680"/>
            <a:ext cx="214314" cy="2593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p:nvPr/>
        </p:nvCxnSpPr>
        <p:spPr>
          <a:xfrm>
            <a:off x="7095130" y="3574156"/>
            <a:ext cx="357190"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36 Conector recto de flecha"/>
          <p:cNvCxnSpPr/>
          <p:nvPr/>
        </p:nvCxnSpPr>
        <p:spPr>
          <a:xfrm>
            <a:off x="3357554" y="3502148"/>
            <a:ext cx="357190"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p:nvPr/>
        </p:nvCxnSpPr>
        <p:spPr>
          <a:xfrm rot="10800000" flipV="1">
            <a:off x="5797846" y="3457680"/>
            <a:ext cx="214314" cy="2593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24 CuadroTexto"/>
          <p:cNvSpPr txBox="1"/>
          <p:nvPr/>
        </p:nvSpPr>
        <p:spPr>
          <a:xfrm>
            <a:off x="2054196" y="1854875"/>
            <a:ext cx="5066801" cy="369332"/>
          </a:xfrm>
          <a:prstGeom prst="rect">
            <a:avLst/>
          </a:prstGeom>
          <a:noFill/>
        </p:spPr>
        <p:txBody>
          <a:bodyPr wrap="square" rtlCol="0">
            <a:spAutoFit/>
          </a:bodyPr>
          <a:lstStyle/>
          <a:p>
            <a:pPr algn="ctr"/>
            <a:r>
              <a:rPr lang="es-ES" b="1" dirty="0">
                <a:latin typeface="Arial" pitchFamily="34" charset="0"/>
                <a:cs typeface="Arial" pitchFamily="34" charset="0"/>
              </a:rPr>
              <a:t>Objeto de Estudio</a:t>
            </a:r>
          </a:p>
        </p:txBody>
      </p:sp>
    </p:spTree>
    <p:extLst>
      <p:ext uri="{BB962C8B-B14F-4D97-AF65-F5344CB8AC3E}">
        <p14:creationId xmlns:p14="http://schemas.microsoft.com/office/powerpoint/2010/main" val="1033451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smtClean="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endParaRP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10" name="CuadroTexto 1"/>
          <p:cNvSpPr txBox="1"/>
          <p:nvPr/>
        </p:nvSpPr>
        <p:spPr>
          <a:xfrm>
            <a:off x="428596" y="1857364"/>
            <a:ext cx="8215370" cy="2846933"/>
          </a:xfrm>
          <a:prstGeom prst="rect">
            <a:avLst/>
          </a:prstGeom>
        </p:spPr>
        <p:txBody>
          <a:bodyPr wrap="square" rtlCol="0">
            <a:spAutoFit/>
          </a:bodyPr>
          <a:lstStyle/>
          <a:p>
            <a:pPr algn="ctr"/>
            <a:r>
              <a:rPr lang="es-MX" sz="2400" b="1" dirty="0">
                <a:latin typeface="Arial" pitchFamily="34" charset="0"/>
                <a:cs typeface="Arial" pitchFamily="34" charset="0"/>
              </a:rPr>
              <a:t>Planteamiento del </a:t>
            </a:r>
            <a:r>
              <a:rPr lang="es-MX" sz="2400" b="1" dirty="0" smtClean="0">
                <a:latin typeface="Arial" pitchFamily="34" charset="0"/>
                <a:cs typeface="Arial" pitchFamily="34" charset="0"/>
              </a:rPr>
              <a:t>problema</a:t>
            </a:r>
          </a:p>
          <a:p>
            <a:pPr algn="ctr"/>
            <a:endParaRPr lang="es-MX" sz="3600" b="1" dirty="0">
              <a:latin typeface="Arial" pitchFamily="34" charset="0"/>
              <a:cs typeface="Arial" pitchFamily="34" charset="0"/>
            </a:endParaRPr>
          </a:p>
          <a:p>
            <a:pPr lvl="0" algn="just"/>
            <a:r>
              <a:rPr lang="es-MX" sz="2300" dirty="0" smtClean="0">
                <a:latin typeface="Arial" pitchFamily="34" charset="0"/>
                <a:cs typeface="Arial" pitchFamily="34" charset="0"/>
              </a:rPr>
              <a:t>1.-¿</a:t>
            </a:r>
            <a:r>
              <a:rPr lang="es-ES" sz="2400" dirty="0" smtClean="0">
                <a:latin typeface="Arial" pitchFamily="34" charset="0"/>
                <a:cs typeface="Arial" pitchFamily="34" charset="0"/>
              </a:rPr>
              <a:t> Qué modificaciones se debe considerar a las Reglas de Operación del Fideicomiso Fondo para la Gestión Integral de Riesgos de Desastres, FOGIRD, para que no se extinga por inoperatividad</a:t>
            </a:r>
            <a:r>
              <a:rPr lang="es-MX" sz="2300" dirty="0" smtClean="0">
                <a:latin typeface="Arial" pitchFamily="34" charset="0"/>
                <a:cs typeface="Arial" pitchFamily="34" charset="0"/>
              </a:rPr>
              <a:t>?</a:t>
            </a:r>
          </a:p>
          <a:p>
            <a:pPr lvl="0" algn="just"/>
            <a:endParaRPr lang="es-MX" sz="2300" dirty="0" smtClean="0">
              <a:latin typeface="Arial" pitchFamily="34" charset="0"/>
              <a:cs typeface="Arial" pitchFamily="34" charset="0"/>
            </a:endParaRPr>
          </a:p>
        </p:txBody>
      </p:sp>
    </p:spTree>
    <p:extLst>
      <p:ext uri="{BB962C8B-B14F-4D97-AF65-F5344CB8AC3E}">
        <p14:creationId xmlns:p14="http://schemas.microsoft.com/office/powerpoint/2010/main" val="38865564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smtClean="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endParaRP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10" name="CuadroTexto 1"/>
          <p:cNvSpPr txBox="1"/>
          <p:nvPr/>
        </p:nvSpPr>
        <p:spPr>
          <a:xfrm>
            <a:off x="500034" y="1772816"/>
            <a:ext cx="8143932" cy="4585871"/>
          </a:xfrm>
          <a:prstGeom prst="rect">
            <a:avLst/>
          </a:prstGeom>
        </p:spPr>
        <p:txBody>
          <a:bodyPr wrap="square" rtlCol="0">
            <a:spAutoFit/>
          </a:bodyPr>
          <a:lstStyle/>
          <a:p>
            <a:pPr algn="ctr"/>
            <a:r>
              <a:rPr lang="es-MX" sz="2200" b="1" dirty="0" smtClean="0">
                <a:latin typeface="Arial" pitchFamily="34" charset="0"/>
                <a:cs typeface="Arial" pitchFamily="34" charset="0"/>
              </a:rPr>
              <a:t>Justificación</a:t>
            </a:r>
          </a:p>
          <a:p>
            <a:pPr algn="just"/>
            <a:r>
              <a:rPr lang="es-ES" dirty="0">
                <a:latin typeface="Arial" pitchFamily="34" charset="0"/>
                <a:cs typeface="Arial" pitchFamily="34" charset="0"/>
              </a:rPr>
              <a:t>Derivado de la necesidad de contar con un instrumento financiero que apoye a la gestión de riesgos, surge el fideicomiso Fondo para la Gestión Integral de Riesgos de Desastres, </a:t>
            </a:r>
            <a:r>
              <a:rPr lang="es-ES" dirty="0" smtClean="0">
                <a:latin typeface="Arial" pitchFamily="34" charset="0"/>
                <a:cs typeface="Arial" pitchFamily="34" charset="0"/>
              </a:rPr>
              <a:t>FOGIRD.</a:t>
            </a:r>
            <a:endParaRPr lang="es-MX" dirty="0">
              <a:latin typeface="Arial" pitchFamily="34" charset="0"/>
              <a:cs typeface="Arial" pitchFamily="34" charset="0"/>
            </a:endParaRPr>
          </a:p>
          <a:p>
            <a:pPr algn="just"/>
            <a:endParaRPr lang="es-ES_tradnl" dirty="0" smtClean="0">
              <a:latin typeface="Arial" pitchFamily="34" charset="0"/>
              <a:cs typeface="Arial" pitchFamily="34" charset="0"/>
            </a:endParaRPr>
          </a:p>
          <a:p>
            <a:pPr algn="just"/>
            <a:r>
              <a:rPr lang="es-ES_tradnl" dirty="0" smtClean="0">
                <a:latin typeface="Arial" pitchFamily="34" charset="0"/>
                <a:cs typeface="Arial" pitchFamily="34" charset="0"/>
              </a:rPr>
              <a:t>Por lo anterior, a través de este trabajo de investigación, pretendo identificar áreas de oportunidad para el fortalecimiento de instrumentos financieros en la Gestión de Riesgos.</a:t>
            </a:r>
            <a:endParaRPr lang="es-MX" dirty="0" smtClean="0">
              <a:latin typeface="Arial" pitchFamily="34" charset="0"/>
              <a:cs typeface="Arial" pitchFamily="34" charset="0"/>
            </a:endParaRPr>
          </a:p>
          <a:p>
            <a:pPr algn="just"/>
            <a:r>
              <a:rPr lang="es-ES_tradnl" dirty="0" smtClean="0">
                <a:latin typeface="Arial" pitchFamily="34" charset="0"/>
                <a:cs typeface="Arial" pitchFamily="34" charset="0"/>
              </a:rPr>
              <a:t> </a:t>
            </a:r>
            <a:endParaRPr lang="es-MX" dirty="0" smtClean="0">
              <a:latin typeface="Arial" pitchFamily="34" charset="0"/>
              <a:cs typeface="Arial" pitchFamily="34" charset="0"/>
            </a:endParaRPr>
          </a:p>
          <a:p>
            <a:pPr algn="just"/>
            <a:r>
              <a:rPr lang="es-ES_tradnl" dirty="0" smtClean="0">
                <a:latin typeface="Arial" pitchFamily="34" charset="0"/>
                <a:cs typeface="Arial" pitchFamily="34" charset="0"/>
              </a:rPr>
              <a:t>En el ámbito profesional se contribuirá al robustecimiento de las Reglas de Operación del Fideicomiso FOGIRD, para acciones de Gestión de Riesgos y Protección Civil.</a:t>
            </a:r>
            <a:endParaRPr lang="es-MX" dirty="0" smtClean="0">
              <a:latin typeface="Arial" pitchFamily="34" charset="0"/>
              <a:cs typeface="Arial" pitchFamily="34" charset="0"/>
            </a:endParaRPr>
          </a:p>
          <a:p>
            <a:pPr algn="just"/>
            <a:r>
              <a:rPr lang="es-ES_tradnl" dirty="0" smtClean="0">
                <a:latin typeface="Arial" pitchFamily="34" charset="0"/>
                <a:cs typeface="Arial" pitchFamily="34" charset="0"/>
              </a:rPr>
              <a:t> </a:t>
            </a:r>
            <a:endParaRPr lang="es-MX" dirty="0" smtClean="0">
              <a:latin typeface="Arial" pitchFamily="34" charset="0"/>
              <a:cs typeface="Arial" pitchFamily="34" charset="0"/>
            </a:endParaRPr>
          </a:p>
          <a:p>
            <a:pPr algn="just"/>
            <a:r>
              <a:rPr lang="es-ES_tradnl" dirty="0" smtClean="0">
                <a:latin typeface="Arial" pitchFamily="34" charset="0"/>
                <a:cs typeface="Arial" pitchFamily="34" charset="0"/>
              </a:rPr>
              <a:t>Ahora bien, en lo que respecta al ámbito social, se apoyara desde el Fideicomiso FOGIRD, a la Reducción de Riesgos de Desastres y el Desarrollo Socioeconómico del Estado.</a:t>
            </a:r>
            <a:endParaRPr lang="es-ES" sz="2400" dirty="0" smtClean="0"/>
          </a:p>
        </p:txBody>
      </p:sp>
    </p:spTree>
    <p:extLst>
      <p:ext uri="{BB962C8B-B14F-4D97-AF65-F5344CB8AC3E}">
        <p14:creationId xmlns:p14="http://schemas.microsoft.com/office/powerpoint/2010/main" val="38865564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smtClean="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endParaRP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9" name="Título 1"/>
          <p:cNvSpPr txBox="1">
            <a:spLocks/>
          </p:cNvSpPr>
          <p:nvPr/>
        </p:nvSpPr>
        <p:spPr>
          <a:xfrm>
            <a:off x="500034" y="1928802"/>
            <a:ext cx="8001056" cy="2357454"/>
          </a:xfrm>
          <a:prstGeom prst="rect">
            <a:avLst/>
          </a:prstGeom>
        </p:spPr>
        <p:txBody>
          <a:bodyP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5500" b="1" dirty="0" smtClean="0">
                <a:latin typeface="Arial" pitchFamily="34" charset="0"/>
                <a:ea typeface="+mn-ea"/>
                <a:cs typeface="Arial" pitchFamily="34" charset="0"/>
              </a:rPr>
              <a:t>Objetivo General</a:t>
            </a:r>
          </a:p>
          <a:p>
            <a:endParaRPr lang="es-MX" sz="5500" b="1" dirty="0">
              <a:latin typeface="Arial" pitchFamily="34" charset="0"/>
              <a:ea typeface="+mn-ea"/>
              <a:cs typeface="Arial" pitchFamily="34" charset="0"/>
            </a:endParaRPr>
          </a:p>
          <a:p>
            <a:pPr algn="just"/>
            <a:r>
              <a:rPr lang="es-ES_tradnl" sz="4600" dirty="0" smtClean="0">
                <a:latin typeface="Arial" pitchFamily="34" charset="0"/>
                <a:ea typeface="+mn-ea"/>
                <a:cs typeface="Arial" pitchFamily="34" charset="0"/>
              </a:rPr>
              <a:t>Indagar la Operatividad de las Reglas de Operación del Fideicomiso Fondo para la Gestión Integral de Riesgos de Desastres, FOGIRD, para optimizar los recursos en la Gestión de Riesgos.</a:t>
            </a:r>
            <a:endParaRPr lang="es-MX" sz="4600" dirty="0" smtClean="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8000" dirty="0" smtClean="0">
              <a:latin typeface="Arial" pitchFamily="34" charset="0"/>
              <a:ea typeface="+mn-ea"/>
              <a:cs typeface="Arial" pitchFamily="34" charset="0"/>
            </a:endParaRPr>
          </a:p>
          <a:p>
            <a:pPr algn="just"/>
            <a:endParaRPr lang="es-MX" sz="8000" dirty="0" smtClean="0">
              <a:latin typeface="Arial" pitchFamily="34" charset="0"/>
              <a:ea typeface="+mn-ea"/>
              <a:cs typeface="Arial" pitchFamily="34" charset="0"/>
            </a:endParaRPr>
          </a:p>
          <a:p>
            <a:pPr algn="just"/>
            <a:endParaRPr lang="es-MX" sz="6400" dirty="0" smtClean="0">
              <a:latin typeface="Arial" pitchFamily="34" charset="0"/>
              <a:ea typeface="+mn-ea"/>
              <a:cs typeface="Arial" pitchFamily="34" charset="0"/>
            </a:endParaRPr>
          </a:p>
          <a:p>
            <a:endParaRPr lang="es-MX" sz="6400" dirty="0">
              <a:latin typeface="Arial" pitchFamily="34" charset="0"/>
              <a:ea typeface="+mn-ea"/>
              <a:cs typeface="Arial" pitchFamily="34" charset="0"/>
            </a:endParaRPr>
          </a:p>
        </p:txBody>
      </p:sp>
    </p:spTree>
    <p:extLst>
      <p:ext uri="{BB962C8B-B14F-4D97-AF65-F5344CB8AC3E}">
        <p14:creationId xmlns:p14="http://schemas.microsoft.com/office/powerpoint/2010/main" val="38865564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smtClean="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endParaRP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9" name="Título 1"/>
          <p:cNvSpPr txBox="1">
            <a:spLocks/>
          </p:cNvSpPr>
          <p:nvPr/>
        </p:nvSpPr>
        <p:spPr>
          <a:xfrm>
            <a:off x="500034" y="1928802"/>
            <a:ext cx="8143932" cy="4214842"/>
          </a:xfrm>
          <a:prstGeom prst="rect">
            <a:avLst/>
          </a:prstGeom>
        </p:spPr>
        <p:txBody>
          <a:bodyP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400" b="1" dirty="0" smtClean="0">
                <a:latin typeface="Arial" pitchFamily="34" charset="0"/>
                <a:ea typeface="+mn-ea"/>
                <a:cs typeface="Arial" pitchFamily="34" charset="0"/>
              </a:rPr>
              <a:t>Objetivos Específicos</a:t>
            </a:r>
          </a:p>
          <a:p>
            <a:endParaRPr lang="es-MX" sz="2400" b="1" dirty="0" smtClean="0">
              <a:latin typeface="Arial" pitchFamily="34" charset="0"/>
              <a:ea typeface="+mn-ea"/>
              <a:cs typeface="Arial" pitchFamily="34" charset="0"/>
            </a:endParaRPr>
          </a:p>
          <a:p>
            <a:pPr marL="457200" lvl="0" indent="-457200" algn="just">
              <a:buFont typeface="+mj-lt"/>
              <a:buAutoNum type="arabicPeriod"/>
            </a:pPr>
            <a:r>
              <a:rPr lang="es-ES_tradnl" sz="2400" dirty="0" smtClean="0">
                <a:latin typeface="Arial" pitchFamily="34" charset="0"/>
                <a:cs typeface="Arial" pitchFamily="34" charset="0"/>
              </a:rPr>
              <a:t>Evaluar la operatividad de las Reglas de Operación del Fideicomiso del Fondo para la Gestión Integral de Riesgos de Desastres, FOGIRD.</a:t>
            </a:r>
          </a:p>
          <a:p>
            <a:pPr marL="457200" lvl="0" indent="-457200" algn="just">
              <a:buFont typeface="+mj-lt"/>
              <a:buAutoNum type="arabicPeriod"/>
            </a:pPr>
            <a:endParaRPr lang="es-ES_tradnl" sz="2400" dirty="0" smtClean="0">
              <a:latin typeface="Arial" pitchFamily="34" charset="0"/>
              <a:cs typeface="Arial" pitchFamily="34" charset="0"/>
            </a:endParaRPr>
          </a:p>
          <a:p>
            <a:pPr marL="457200" lvl="0" indent="-457200" algn="just">
              <a:buFont typeface="+mj-lt"/>
              <a:buAutoNum type="arabicPeriod"/>
            </a:pPr>
            <a:r>
              <a:rPr lang="es-ES_tradnl" sz="2400" dirty="0" smtClean="0">
                <a:latin typeface="Arial" pitchFamily="34" charset="0"/>
                <a:cs typeface="Arial" pitchFamily="34" charset="0"/>
              </a:rPr>
              <a:t>Analizar los alcances del Fideicomiso del Fondo para la Gestión Integral de Riesgos de Desastres, FOGIRD, en la aplicación de los recursos destinados para obras y/o acciones. </a:t>
            </a:r>
          </a:p>
          <a:p>
            <a:pPr marL="457200" lvl="0" indent="-457200" algn="just"/>
            <a:endParaRPr lang="es-MX" sz="2400" dirty="0" smtClean="0">
              <a:latin typeface="Arial" pitchFamily="34" charset="0"/>
              <a:cs typeface="Arial" pitchFamily="34" charset="0"/>
            </a:endParaRPr>
          </a:p>
          <a:p>
            <a:pPr marL="457200" lvl="0" indent="-457200" algn="just"/>
            <a:r>
              <a:rPr lang="es-ES_tradnl" sz="2400" dirty="0" smtClean="0">
                <a:latin typeface="Arial" pitchFamily="34" charset="0"/>
                <a:cs typeface="Arial" pitchFamily="34" charset="0"/>
              </a:rPr>
              <a:t>3.	Generar estrategias financieras para optimizar los recursos con participación Federal, Municipal y del Sector Privado.</a:t>
            </a:r>
            <a:endParaRPr lang="es-MX" sz="2400" dirty="0" smtClean="0">
              <a:latin typeface="Arial" pitchFamily="34" charset="0"/>
              <a:cs typeface="Arial" pitchFamily="34" charset="0"/>
            </a:endParaRPr>
          </a:p>
          <a:p>
            <a:endParaRPr lang="es-MX" sz="2400" b="1" dirty="0" smtClean="0">
              <a:latin typeface="Arial" pitchFamily="34" charset="0"/>
              <a:ea typeface="+mn-ea"/>
              <a:cs typeface="Arial" pitchFamily="34" charset="0"/>
            </a:endParaRPr>
          </a:p>
          <a:p>
            <a:endParaRPr lang="es-MX" sz="2400" b="1" dirty="0" smtClean="0">
              <a:latin typeface="Arial" pitchFamily="34" charset="0"/>
              <a:ea typeface="+mn-ea"/>
              <a:cs typeface="Arial" pitchFamily="34" charset="0"/>
            </a:endParaRPr>
          </a:p>
          <a:p>
            <a:pPr algn="just"/>
            <a:endParaRPr lang="es-MX" sz="2400" dirty="0" smtClean="0">
              <a:latin typeface="Arial" pitchFamily="34" charset="0"/>
              <a:cs typeface="Arial" pitchFamily="34" charset="0"/>
            </a:endParaRPr>
          </a:p>
          <a:p>
            <a:endParaRPr lang="es-MX" sz="1600" b="1" dirty="0" smtClean="0">
              <a:latin typeface="Arial" panose="020B0604020202020204" pitchFamily="34" charset="0"/>
              <a:cs typeface="Arial" panose="020B0604020202020204" pitchFamily="34" charset="0"/>
            </a:endParaRPr>
          </a:p>
          <a:p>
            <a:endParaRPr lang="es-MX" sz="1600" b="1" dirty="0" smtClean="0">
              <a:latin typeface="Arial" panose="020B0604020202020204" pitchFamily="34" charset="0"/>
              <a:cs typeface="Arial" panose="020B0604020202020204" pitchFamily="34" charset="0"/>
            </a:endParaRPr>
          </a:p>
          <a:p>
            <a:endParaRPr lang="es-MX" sz="1600" b="1" dirty="0" smtClean="0">
              <a:latin typeface="Arial" panose="020B0604020202020204" pitchFamily="34" charset="0"/>
              <a:cs typeface="Arial" panose="020B0604020202020204" pitchFamily="34" charset="0"/>
            </a:endParaRPr>
          </a:p>
          <a:p>
            <a:endParaRPr lang="es-MX" sz="1600" b="1" dirty="0" smtClean="0">
              <a:latin typeface="Arial" panose="020B0604020202020204" pitchFamily="34" charset="0"/>
              <a:cs typeface="Arial" panose="020B0604020202020204" pitchFamily="34" charset="0"/>
            </a:endParaRPr>
          </a:p>
          <a:p>
            <a:endParaRPr lang="es-MX" sz="2400" b="1" dirty="0" smtClean="0">
              <a:latin typeface="Arial" pitchFamily="34" charset="0"/>
              <a:ea typeface="+mn-ea"/>
              <a:cs typeface="Arial" pitchFamily="34" charset="0"/>
            </a:endParaRPr>
          </a:p>
          <a:p>
            <a:endParaRPr lang="es-MX" sz="10700" b="1" dirty="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8000" dirty="0" smtClean="0">
              <a:latin typeface="Arial" pitchFamily="34" charset="0"/>
              <a:ea typeface="+mn-ea"/>
              <a:cs typeface="Arial" pitchFamily="34" charset="0"/>
            </a:endParaRPr>
          </a:p>
          <a:p>
            <a:pPr algn="just"/>
            <a:endParaRPr lang="es-MX" sz="8000" dirty="0" smtClean="0">
              <a:latin typeface="Arial" pitchFamily="34" charset="0"/>
              <a:ea typeface="+mn-ea"/>
              <a:cs typeface="Arial" pitchFamily="34" charset="0"/>
            </a:endParaRPr>
          </a:p>
          <a:p>
            <a:pPr algn="just"/>
            <a:endParaRPr lang="es-MX" sz="6400" dirty="0" smtClean="0">
              <a:latin typeface="Arial" pitchFamily="34" charset="0"/>
              <a:ea typeface="+mn-ea"/>
              <a:cs typeface="Arial" pitchFamily="34" charset="0"/>
            </a:endParaRPr>
          </a:p>
          <a:p>
            <a:endParaRPr lang="es-MX" sz="6400" dirty="0">
              <a:latin typeface="Arial" pitchFamily="34" charset="0"/>
              <a:ea typeface="+mn-ea"/>
              <a:cs typeface="Arial" pitchFamily="34" charset="0"/>
            </a:endParaRPr>
          </a:p>
        </p:txBody>
      </p:sp>
    </p:spTree>
    <p:extLst>
      <p:ext uri="{BB962C8B-B14F-4D97-AF65-F5344CB8AC3E}">
        <p14:creationId xmlns:p14="http://schemas.microsoft.com/office/powerpoint/2010/main" val="38865564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smtClean="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endParaRP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9" name="Título 1"/>
          <p:cNvSpPr txBox="1">
            <a:spLocks/>
          </p:cNvSpPr>
          <p:nvPr/>
        </p:nvSpPr>
        <p:spPr>
          <a:xfrm>
            <a:off x="500034" y="1928802"/>
            <a:ext cx="8143932" cy="421484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400" b="1" dirty="0" smtClean="0">
                <a:latin typeface="Arial" pitchFamily="34" charset="0"/>
                <a:cs typeface="Arial" pitchFamily="34" charset="0"/>
              </a:rPr>
              <a:t>Hipótesis  </a:t>
            </a:r>
            <a:endParaRPr lang="es-MX" sz="2400" dirty="0" smtClean="0">
              <a:latin typeface="Arial" pitchFamily="34" charset="0"/>
              <a:cs typeface="Arial" pitchFamily="34" charset="0"/>
            </a:endParaRPr>
          </a:p>
          <a:p>
            <a:r>
              <a:rPr lang="es-ES" sz="2400" b="1" dirty="0" smtClean="0">
                <a:latin typeface="Arial" pitchFamily="34" charset="0"/>
                <a:cs typeface="Arial" pitchFamily="34" charset="0"/>
              </a:rPr>
              <a:t> </a:t>
            </a:r>
            <a:endParaRPr lang="es-MX" sz="2400" dirty="0" smtClean="0">
              <a:latin typeface="Arial" pitchFamily="34" charset="0"/>
              <a:cs typeface="Arial" pitchFamily="34" charset="0"/>
            </a:endParaRPr>
          </a:p>
          <a:p>
            <a:pPr algn="just"/>
            <a:r>
              <a:rPr lang="es-ES_tradnl" sz="2400" dirty="0" smtClean="0">
                <a:latin typeface="Arial" pitchFamily="34" charset="0"/>
                <a:cs typeface="Arial" pitchFamily="34" charset="0"/>
              </a:rPr>
              <a:t>El fideicomiso Fondo para la Gestión Integral de Riesgos de Desastres, FOGIRD, tiene el riesgo de ser inoperable en razón de que no se presupueste y ministren recursos financieros suficientes para gestionar los riesgos de desastres que afectan al Estado de Chiapas.</a:t>
            </a:r>
            <a:endParaRPr lang="es-MX" sz="2400" dirty="0" smtClean="0">
              <a:latin typeface="Arial" pitchFamily="34" charset="0"/>
              <a:cs typeface="Arial" pitchFamily="34" charset="0"/>
            </a:endParaRPr>
          </a:p>
          <a:p>
            <a:endParaRPr lang="es-MX" sz="2400" b="1" dirty="0" smtClean="0">
              <a:latin typeface="Arial" pitchFamily="34" charset="0"/>
              <a:ea typeface="+mn-ea"/>
              <a:cs typeface="Arial" pitchFamily="34" charset="0"/>
            </a:endParaRPr>
          </a:p>
          <a:p>
            <a:pPr algn="just"/>
            <a:endParaRPr lang="es-MX" sz="2400" dirty="0" smtClean="0">
              <a:latin typeface="Arial" pitchFamily="34" charset="0"/>
              <a:cs typeface="Arial" pitchFamily="34" charset="0"/>
            </a:endParaRPr>
          </a:p>
          <a:p>
            <a:endParaRPr lang="es-MX" sz="1600" b="1" dirty="0" smtClean="0">
              <a:latin typeface="Arial" panose="020B0604020202020204" pitchFamily="34" charset="0"/>
              <a:cs typeface="Arial" panose="020B0604020202020204" pitchFamily="34" charset="0"/>
            </a:endParaRPr>
          </a:p>
          <a:p>
            <a:endParaRPr lang="es-MX" sz="1600" b="1" dirty="0" smtClean="0">
              <a:latin typeface="Arial" panose="020B0604020202020204" pitchFamily="34" charset="0"/>
              <a:cs typeface="Arial" panose="020B0604020202020204" pitchFamily="34" charset="0"/>
            </a:endParaRPr>
          </a:p>
          <a:p>
            <a:endParaRPr lang="es-MX" sz="1600" b="1" dirty="0" smtClean="0">
              <a:latin typeface="Arial" panose="020B0604020202020204" pitchFamily="34" charset="0"/>
              <a:cs typeface="Arial" panose="020B0604020202020204" pitchFamily="34" charset="0"/>
            </a:endParaRPr>
          </a:p>
          <a:p>
            <a:endParaRPr lang="es-MX" sz="1600" b="1" dirty="0" smtClean="0">
              <a:latin typeface="Arial" panose="020B0604020202020204" pitchFamily="34" charset="0"/>
              <a:cs typeface="Arial" panose="020B0604020202020204" pitchFamily="34" charset="0"/>
            </a:endParaRPr>
          </a:p>
          <a:p>
            <a:endParaRPr lang="es-MX" sz="2400" b="1" dirty="0" smtClean="0">
              <a:latin typeface="Arial" pitchFamily="34" charset="0"/>
              <a:ea typeface="+mn-ea"/>
              <a:cs typeface="Arial" pitchFamily="34" charset="0"/>
            </a:endParaRPr>
          </a:p>
          <a:p>
            <a:endParaRPr lang="es-MX" sz="10700" b="1" dirty="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7100" dirty="0" smtClean="0">
              <a:latin typeface="Arial" pitchFamily="34" charset="0"/>
              <a:ea typeface="+mn-ea"/>
              <a:cs typeface="Arial" pitchFamily="34" charset="0"/>
            </a:endParaRPr>
          </a:p>
          <a:p>
            <a:pPr algn="just"/>
            <a:endParaRPr lang="es-MX" sz="8000" dirty="0" smtClean="0">
              <a:latin typeface="Arial" pitchFamily="34" charset="0"/>
              <a:ea typeface="+mn-ea"/>
              <a:cs typeface="Arial" pitchFamily="34" charset="0"/>
            </a:endParaRPr>
          </a:p>
          <a:p>
            <a:pPr algn="just"/>
            <a:endParaRPr lang="es-MX" sz="8000" dirty="0" smtClean="0">
              <a:latin typeface="Arial" pitchFamily="34" charset="0"/>
              <a:ea typeface="+mn-ea"/>
              <a:cs typeface="Arial" pitchFamily="34" charset="0"/>
            </a:endParaRPr>
          </a:p>
          <a:p>
            <a:pPr algn="just"/>
            <a:endParaRPr lang="es-MX" sz="6400" dirty="0" smtClean="0">
              <a:latin typeface="Arial" pitchFamily="34" charset="0"/>
              <a:ea typeface="+mn-ea"/>
              <a:cs typeface="Arial" pitchFamily="34" charset="0"/>
            </a:endParaRPr>
          </a:p>
          <a:p>
            <a:endParaRPr lang="es-MX" sz="6400" dirty="0">
              <a:latin typeface="Arial" pitchFamily="34" charset="0"/>
              <a:ea typeface="+mn-ea"/>
              <a:cs typeface="Arial" pitchFamily="34" charset="0"/>
            </a:endParaRPr>
          </a:p>
        </p:txBody>
      </p:sp>
    </p:spTree>
    <p:extLst>
      <p:ext uri="{BB962C8B-B14F-4D97-AF65-F5344CB8AC3E}">
        <p14:creationId xmlns:p14="http://schemas.microsoft.com/office/powerpoint/2010/main" val="38865564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6770</TotalTime>
  <Words>708</Words>
  <Application>Microsoft Office PowerPoint</Application>
  <PresentationFormat>Presentación en pantalla (4:3)</PresentationFormat>
  <Paragraphs>280</Paragraphs>
  <Slides>15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15</vt:i4>
      </vt:variant>
    </vt:vector>
  </HeadingPairs>
  <TitlesOfParts>
    <vt:vector size="22" baseType="lpstr">
      <vt:lpstr>Arial</vt:lpstr>
      <vt:lpstr>Arial Black</vt:lpstr>
      <vt:lpstr>Arial Narrow</vt:lpstr>
      <vt:lpstr>Calibri</vt:lpstr>
      <vt:lpstr>Calibri Light</vt:lpstr>
      <vt:lpstr>Source Sans Pro Light</vt:lpstr>
      <vt:lpstr>Retrospección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GP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UTE-MANUELITA</dc:creator>
  <cp:lastModifiedBy>pcivil</cp:lastModifiedBy>
  <cp:revision>340</cp:revision>
  <cp:lastPrinted>2019-04-23T21:35:39Z</cp:lastPrinted>
  <dcterms:created xsi:type="dcterms:W3CDTF">2018-12-27T18:55:01Z</dcterms:created>
  <dcterms:modified xsi:type="dcterms:W3CDTF">2019-12-16T19:24:44Z</dcterms:modified>
</cp:coreProperties>
</file>