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5" r:id="rId13"/>
    <p:sldId id="271" r:id="rId14"/>
    <p:sldId id="272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647" autoAdjust="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DBDAD2-33E0-CE4C-B9B7-38F4AC53B0F8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E505D3-AF05-344F-95CE-0C86810DD2B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4895751" y="2064428"/>
            <a:ext cx="184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ES" sz="2200" dirty="0"/>
          </a:p>
        </p:txBody>
      </p:sp>
      <p:sp>
        <p:nvSpPr>
          <p:cNvPr id="19" name="Título 6"/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/>
              <a:t>ESCUELA NACIONAL DE PROTECCIÓN CIVIL</a:t>
            </a:r>
            <a:br>
              <a:rPr lang="es-ES" sz="1800" b="1" dirty="0"/>
            </a:br>
            <a:r>
              <a:rPr lang="es-ES" sz="1800" b="1" dirty="0"/>
              <a:t>Campus Chiapas</a:t>
            </a:r>
          </a:p>
        </p:txBody>
      </p:sp>
      <p:sp>
        <p:nvSpPr>
          <p:cNvPr id="8" name="Subtítulo 17"/>
          <p:cNvSpPr txBox="1">
            <a:spLocks/>
          </p:cNvSpPr>
          <p:nvPr/>
        </p:nvSpPr>
        <p:spPr>
          <a:xfrm>
            <a:off x="881743" y="1350071"/>
            <a:ext cx="7550912" cy="1428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r>
              <a:rPr lang="es-ES_tradnl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(TERCERA GENERACIÓN)</a:t>
            </a:r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453555" y="6595601"/>
            <a:ext cx="84879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1256996" y="6475535"/>
            <a:ext cx="76845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202983" y="6359672"/>
            <a:ext cx="67385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Imagen 23" descr="escudo-de-chiap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153223"/>
            <a:ext cx="1171346" cy="97764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40792" y="3190464"/>
            <a:ext cx="76918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NOMBRE DE LA ASIGNATURA:</a:t>
            </a:r>
          </a:p>
          <a:p>
            <a:pPr algn="ctr"/>
            <a:endParaRPr lang="es-ES" i="1" dirty="0"/>
          </a:p>
          <a:p>
            <a:pPr algn="ctr"/>
            <a:r>
              <a:rPr lang="es-MX" sz="2000" b="1" dirty="0">
                <a:latin typeface="Arial"/>
                <a:ea typeface="Calibri"/>
              </a:rPr>
              <a:t>METODOLOGIA DE INVESTIGACIÓN II</a:t>
            </a:r>
          </a:p>
          <a:p>
            <a:pPr algn="ctr"/>
            <a:r>
              <a:rPr lang="es-MX" sz="2000" b="1" i="1" dirty="0">
                <a:latin typeface="Arial"/>
              </a:rPr>
              <a:t>PRECOLOQUIO</a:t>
            </a:r>
            <a:r>
              <a:rPr lang="es-ES" i="1" dirty="0"/>
              <a:t>   </a:t>
            </a:r>
            <a:endParaRPr lang="es-E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E0870AE-FCB9-4F42-AE93-8CC560FD11B6}"/>
              </a:ext>
            </a:extLst>
          </p:cNvPr>
          <p:cNvSpPr txBox="1"/>
          <p:nvPr/>
        </p:nvSpPr>
        <p:spPr>
          <a:xfrm>
            <a:off x="740793" y="4585254"/>
            <a:ext cx="7691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El FASP y FOGIRD, Como Alternativas de Financiamiento Para la Gestión Integral de Riesgos hacia una Planeación Estratégica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AFB3202-6CA0-4B58-84F2-BDD995AB4B52}"/>
              </a:ext>
            </a:extLst>
          </p:cNvPr>
          <p:cNvSpPr/>
          <p:nvPr/>
        </p:nvSpPr>
        <p:spPr>
          <a:xfrm>
            <a:off x="5386082" y="5414532"/>
            <a:ext cx="3403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Presenta:</a:t>
            </a:r>
          </a:p>
          <a:p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Juan Rubén Cabrera Gutiérrez </a:t>
            </a:r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9E4356D-B7C4-425C-9289-91722722F7F2}"/>
              </a:ext>
            </a:extLst>
          </p:cNvPr>
          <p:cNvSpPr/>
          <p:nvPr/>
        </p:nvSpPr>
        <p:spPr>
          <a:xfrm>
            <a:off x="2411765" y="6046171"/>
            <a:ext cx="6404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Ocozocoautla de Espinosa, Chiapas, diciembre 07 del 2019.</a:t>
            </a:r>
            <a:endParaRPr lang="es-MX" dirty="0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B911A2FE-83D4-4271-AE17-16DD40A71422}"/>
              </a:ext>
            </a:extLst>
          </p:cNvPr>
          <p:cNvGrpSpPr/>
          <p:nvPr/>
        </p:nvGrpSpPr>
        <p:grpSpPr>
          <a:xfrm>
            <a:off x="28032" y="212383"/>
            <a:ext cx="1871291" cy="859324"/>
            <a:chOff x="28032" y="221984"/>
            <a:chExt cx="1871291" cy="859324"/>
          </a:xfrm>
        </p:grpSpPr>
        <p:pic>
          <p:nvPicPr>
            <p:cNvPr id="1026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B16C4E01-0A90-4976-8256-F1D1B276CA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xmlns="" id="{B91D24F8-02F9-46E6-B789-D6B5D8B32091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xmlns="" id="{60D11198-1D2B-4575-BF91-8EB6CD7D6368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28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27B62673-7CC4-4675-91E0-0E5C1325617D}"/>
              </a:ext>
            </a:extLst>
          </p:cNvPr>
          <p:cNvSpPr/>
          <p:nvPr/>
        </p:nvSpPr>
        <p:spPr>
          <a:xfrm>
            <a:off x="217679" y="1598624"/>
            <a:ext cx="8291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Marco Metodológico, define el uso de métodos, Técnicas, Instrumentos, </a:t>
            </a:r>
          </a:p>
          <a:p>
            <a:r>
              <a:rPr lang="es-MX" b="1" i="1" dirty="0"/>
              <a:t>Estrategias y procedimientos a utilizar en el Estudios que se desarrolla.</a:t>
            </a:r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xmlns="" id="{C3955F57-1DB9-4997-89E2-40884A687301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xmlns="" id="{BA127EB5-BFA3-4746-8736-AC3B2D75AA34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7" name="Subtítulo 17">
            <a:extLst>
              <a:ext uri="{FF2B5EF4-FFF2-40B4-BE49-F238E27FC236}">
                <a16:creationId xmlns:a16="http://schemas.microsoft.com/office/drawing/2014/main" xmlns="" id="{F6A9A02E-8FA6-42D8-8002-E0CA9116BA42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n 7" descr="escudo-de-chiapas.png">
            <a:extLst>
              <a:ext uri="{FF2B5EF4-FFF2-40B4-BE49-F238E27FC236}">
                <a16:creationId xmlns:a16="http://schemas.microsoft.com/office/drawing/2014/main" xmlns="" id="{628586A4-B55A-41C8-9632-E4155D3E5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189C86B2-38B5-4FC6-BBEE-C749027E9FC2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0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19155459-A586-4EB0-B8DC-CD7022FFC9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77468767-EA61-4056-AC8A-1AB7946E9765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93982F75-ACAC-4F3C-BCBA-01CC9C05B4B7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xmlns="" id="{2952106A-DCBA-44EC-95D6-7725C12A1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53996"/>
              </p:ext>
            </p:extLst>
          </p:nvPr>
        </p:nvGraphicFramePr>
        <p:xfrm>
          <a:off x="481769" y="2386636"/>
          <a:ext cx="8260672" cy="320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288">
                  <a:extLst>
                    <a:ext uri="{9D8B030D-6E8A-4147-A177-3AD203B41FA5}">
                      <a16:colId xmlns:a16="http://schemas.microsoft.com/office/drawing/2014/main" xmlns="" val="1599340814"/>
                    </a:ext>
                  </a:extLst>
                </a:gridCol>
                <a:gridCol w="3033486">
                  <a:extLst>
                    <a:ext uri="{9D8B030D-6E8A-4147-A177-3AD203B41FA5}">
                      <a16:colId xmlns:a16="http://schemas.microsoft.com/office/drawing/2014/main" xmlns="" val="1800241109"/>
                    </a:ext>
                  </a:extLst>
                </a:gridCol>
                <a:gridCol w="1553730">
                  <a:extLst>
                    <a:ext uri="{9D8B030D-6E8A-4147-A177-3AD203B41FA5}">
                      <a16:colId xmlns:a16="http://schemas.microsoft.com/office/drawing/2014/main" xmlns="" val="2479247089"/>
                    </a:ext>
                  </a:extLst>
                </a:gridCol>
                <a:gridCol w="2065168">
                  <a:extLst>
                    <a:ext uri="{9D8B030D-6E8A-4147-A177-3AD203B41FA5}">
                      <a16:colId xmlns:a16="http://schemas.microsoft.com/office/drawing/2014/main" xmlns="" val="1168947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Modelo </a:t>
                      </a:r>
                      <a:r>
                        <a:rPr lang="es-MX" dirty="0" err="1"/>
                        <a:t>Epistemico</a:t>
                      </a:r>
                      <a:endParaRPr lang="es-MX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Método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Enfoque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Propósito de la Investigación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586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Pragmático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Investigación – Acción</a:t>
                      </a: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- Identificación situación  a cambiar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es-ES_tradnl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- </a:t>
                      </a:r>
                      <a:r>
                        <a:rPr lang="es-ES_tradnl" sz="1600" dirty="0" err="1">
                          <a:effectLst/>
                          <a:latin typeface="+mn-lt"/>
                        </a:rPr>
                        <a:t>Hipótesis</a:t>
                      </a:r>
                      <a:r>
                        <a:rPr lang="es-ES_tradnl" sz="1600" dirty="0">
                          <a:effectLst/>
                          <a:latin typeface="+mn-lt"/>
                        </a:rPr>
                        <a:t> explicativa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es-ES_tradnl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- Estructuración de un </a:t>
                      </a:r>
                      <a:r>
                        <a:rPr lang="es-ES_tradn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  <a:r>
                        <a:rPr lang="es-ES_tradnl" sz="1600" dirty="0">
                          <a:effectLst/>
                          <a:latin typeface="+mn-lt"/>
                        </a:rPr>
                        <a:t> general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es-ES_tradnl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- Planificación de las etapas a desarrollar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es-ES_tradnl" sz="1600" dirty="0">
                        <a:effectLst/>
                        <a:latin typeface="+mn-lt"/>
                      </a:endParaRPr>
                    </a:p>
                    <a:p>
                      <a:pPr indent="-8953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- Desarrollo y seguimiento</a:t>
                      </a:r>
                      <a:endParaRPr lang="es-MX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+mn-lt"/>
                        </a:rPr>
                        <a:t>Cuantitativo:</a:t>
                      </a:r>
                    </a:p>
                    <a:p>
                      <a:pPr algn="just"/>
                      <a:r>
                        <a:rPr lang="es-MX" sz="1600" dirty="0"/>
                        <a:t>Diseñado para analizar la certeza </a:t>
                      </a:r>
                    </a:p>
                    <a:p>
                      <a:pPr algn="just"/>
                      <a:r>
                        <a:rPr lang="es-MX" sz="1600" dirty="0"/>
                        <a:t>de la </a:t>
                      </a:r>
                      <a:r>
                        <a:rPr lang="es-MX" sz="1600" dirty="0" err="1"/>
                        <a:t>hipótesis</a:t>
                      </a:r>
                      <a:r>
                        <a:rPr lang="es-MX" sz="1600" dirty="0"/>
                        <a:t> formulada en un </a:t>
                      </a:r>
                    </a:p>
                    <a:p>
                      <a:pPr algn="just"/>
                      <a:r>
                        <a:rPr lang="es-MX" sz="1600" dirty="0"/>
                        <a:t>contexto en particular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>
                          <a:effectLst/>
                          <a:latin typeface="+mn-lt"/>
                        </a:rPr>
                        <a:t>Los cambios están orientados a la solución de problemas específicos de un contexto. El proceso lo realiza el investigador en su totalidad.</a:t>
                      </a:r>
                      <a:endParaRPr lang="es-MX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MX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9826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11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xmlns="" id="{2D80986B-CB5D-403D-BC97-1F8367CD1F73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E54C816E-8C21-4BD7-9123-A85C3894B213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8" name="Subtítulo 17">
            <a:extLst>
              <a:ext uri="{FF2B5EF4-FFF2-40B4-BE49-F238E27FC236}">
                <a16:creationId xmlns:a16="http://schemas.microsoft.com/office/drawing/2014/main" xmlns="" id="{5B1B8B8F-4A06-4E03-8A73-454EEA2F2089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9" name="Imagen 8" descr="escudo-de-chiapas.png">
            <a:extLst>
              <a:ext uri="{FF2B5EF4-FFF2-40B4-BE49-F238E27FC236}">
                <a16:creationId xmlns:a16="http://schemas.microsoft.com/office/drawing/2014/main" xmlns="" id="{577EB994-8DDF-4768-9513-610A845AD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A4B4C109-F559-4271-AE0E-CAA9943944F0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1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40105500-F772-4022-893E-CD65059FA4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xmlns="" id="{909C9941-B825-4F91-9309-7C7F1B0ABD32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xmlns="" id="{F57A0B67-935F-40FB-8EE9-C97520B19DDB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4" descr="Resultado de imagen para que es una investigacion cuantitativa">
            <a:extLst>
              <a:ext uri="{FF2B5EF4-FFF2-40B4-BE49-F238E27FC236}">
                <a16:creationId xmlns:a16="http://schemas.microsoft.com/office/drawing/2014/main" xmlns="" id="{EB1D1ED4-4799-4783-A462-03A4D92C84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11882" r="7971" b="12022"/>
          <a:stretch/>
        </p:blipFill>
        <p:spPr bwMode="auto">
          <a:xfrm>
            <a:off x="243915" y="1639332"/>
            <a:ext cx="8498525" cy="521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803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B119BA13-FEEB-490E-8227-F05220D3EE83}"/>
              </a:ext>
            </a:extLst>
          </p:cNvPr>
          <p:cNvSpPr/>
          <p:nvPr/>
        </p:nvSpPr>
        <p:spPr>
          <a:xfrm>
            <a:off x="217679" y="1751040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Capítulo I:-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C92DD41-9078-477D-91A4-AA47F0FDEDB7}"/>
              </a:ext>
            </a:extLst>
          </p:cNvPr>
          <p:cNvSpPr/>
          <p:nvPr/>
        </p:nvSpPr>
        <p:spPr>
          <a:xfrm>
            <a:off x="1239077" y="2151703"/>
            <a:ext cx="5824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kern="18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ANTECEDENTES DE LA PROTECCIÓN CIVIL EN EL MUNDO</a:t>
            </a:r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636388E8-8734-45F5-BFA8-61B2110015D9}"/>
              </a:ext>
            </a:extLst>
          </p:cNvPr>
          <p:cNvSpPr/>
          <p:nvPr/>
        </p:nvSpPr>
        <p:spPr>
          <a:xfrm>
            <a:off x="635612" y="2635884"/>
            <a:ext cx="7031260" cy="3363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I.1.	El Sistema Nacional de Protección Civil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I.2.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Gestión Integral de Riesgos de Desastres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I.3.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Sistema Estatal de Protección Civil en Chiapas 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I.4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Ley de Protección Civil del Estado de Chiapas.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I.5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Reforma a la Constitucional Política del Estado 	de Chiapas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1.6	</a:t>
            </a: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 Sistema Estatal de Protección Civil en la 	Actualidad</a:t>
            </a:r>
            <a:endParaRPr lang="es-MX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xmlns="" id="{2D80986B-CB5D-403D-BC97-1F8367CD1F73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E54C816E-8C21-4BD7-9123-A85C3894B213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8" name="Subtítulo 17">
            <a:extLst>
              <a:ext uri="{FF2B5EF4-FFF2-40B4-BE49-F238E27FC236}">
                <a16:creationId xmlns:a16="http://schemas.microsoft.com/office/drawing/2014/main" xmlns="" id="{5B1B8B8F-4A06-4E03-8A73-454EEA2F2089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9" name="Imagen 8" descr="escudo-de-chiapas.png">
            <a:extLst>
              <a:ext uri="{FF2B5EF4-FFF2-40B4-BE49-F238E27FC236}">
                <a16:creationId xmlns:a16="http://schemas.microsoft.com/office/drawing/2014/main" xmlns="" id="{577EB994-8DDF-4768-9513-610A845AD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A4B4C109-F559-4271-AE0E-CAA9943944F0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1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40105500-F772-4022-893E-CD65059FA4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xmlns="" id="{909C9941-B825-4F91-9309-7C7F1B0ABD32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xmlns="" id="{F57A0B67-935F-40FB-8EE9-C97520B19DDB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529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B119BA13-FEEB-490E-8227-F05220D3EE83}"/>
              </a:ext>
            </a:extLst>
          </p:cNvPr>
          <p:cNvSpPr/>
          <p:nvPr/>
        </p:nvSpPr>
        <p:spPr>
          <a:xfrm>
            <a:off x="217679" y="1751040"/>
            <a:ext cx="14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Capítulo II:-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582036E-5FBF-43E0-A8A2-93646C8378C0}"/>
              </a:ext>
            </a:extLst>
          </p:cNvPr>
          <p:cNvSpPr/>
          <p:nvPr/>
        </p:nvSpPr>
        <p:spPr>
          <a:xfrm>
            <a:off x="1086678" y="2508317"/>
            <a:ext cx="7655764" cy="3779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2.1.	 	Conceptos Sobre Administración Pública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2.2. 		Conceptos Sobre la Planeación Estratégica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2.3.		Definiciones sobre Reducción de Riesgos de Desastres	2.4.		La Reducción de Riesgo de Desastres (RRD)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2.5.			Marco de Acción de Sendai para la Reducción del 			Riesgo de Desastres 2015-2030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2.6.			Plan Nacional de Desarrollo 2019-2024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2.7.			Bases Jurídicas y Normativas del Sistema Nacional de 		Protección Civil</a:t>
            </a:r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E5FB995-EE32-44B1-98F9-A802A7189305}"/>
              </a:ext>
            </a:extLst>
          </p:cNvPr>
          <p:cNvSpPr/>
          <p:nvPr/>
        </p:nvSpPr>
        <p:spPr>
          <a:xfrm>
            <a:off x="1239077" y="2151703"/>
            <a:ext cx="5824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kern="1800" dirty="0">
                <a:solidFill>
                  <a:srgbClr val="3333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MARCO DE REFERENCIA</a:t>
            </a:r>
            <a:endParaRPr lang="es-MX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CC68B6DE-D3C0-4A48-930B-75A67868C43D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xmlns="" id="{C50DC0CE-181D-406E-81D5-60EE8DD72A4D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10" name="Subtítulo 17">
            <a:extLst>
              <a:ext uri="{FF2B5EF4-FFF2-40B4-BE49-F238E27FC236}">
                <a16:creationId xmlns:a16="http://schemas.microsoft.com/office/drawing/2014/main" xmlns="" id="{5B9D2CBC-88D4-4414-98A1-D771B9C52961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1" name="Imagen 10" descr="escudo-de-chiapas.png">
            <a:extLst>
              <a:ext uri="{FF2B5EF4-FFF2-40B4-BE49-F238E27FC236}">
                <a16:creationId xmlns:a16="http://schemas.microsoft.com/office/drawing/2014/main" xmlns="" id="{47CB7298-F772-48F5-9C39-EBC75C6A3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21BE718C-6D4C-459A-BAD9-FD4B134F74E4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3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2F225F17-99BB-45CB-85F3-BF7F895A55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653F0BB7-9D77-4285-9617-579C89DA5638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37B895BD-80DC-4B14-8503-97EF0FE8FD68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224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318AA5A-F386-4B8C-9C74-5D09B93BEFFE}"/>
              </a:ext>
            </a:extLst>
          </p:cNvPr>
          <p:cNvSpPr/>
          <p:nvPr/>
        </p:nvSpPr>
        <p:spPr>
          <a:xfrm>
            <a:off x="389004" y="1997839"/>
            <a:ext cx="78936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2.8.			Plan Estatal de Desarrollo Chiapas 2019-2024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2.9.			Programa Especial de Protección Civil 2019-2024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2.9.1. Objetivos y Estrategias Sustantivas del Programa 		Estatal de Protección Civil 2019-2024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2.10. 	Bases Jurídicas de Sistema Estatal de Protección Civil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7255" indent="-447675"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2.11. 	Ley de Coordinación Fiscal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2.12. 	Ley de Planeación del Estado de Chiapas.</a:t>
            </a:r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4C2FA3F-B2A2-48C7-97EC-C8AFFE7AE052}"/>
              </a:ext>
            </a:extLst>
          </p:cNvPr>
          <p:cNvSpPr txBox="1"/>
          <p:nvPr/>
        </p:nvSpPr>
        <p:spPr>
          <a:xfrm>
            <a:off x="389004" y="5156824"/>
            <a:ext cx="851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Es el avance que tengo, estoy por diseñar los cuestionarios que deberán de  realizar a los diferentes funcionarios de protección civil.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D3B9A2A2-9884-4B2D-8382-169884EB6A6F}"/>
              </a:ext>
            </a:extLst>
          </p:cNvPr>
          <p:cNvSpPr/>
          <p:nvPr/>
        </p:nvSpPr>
        <p:spPr>
          <a:xfrm>
            <a:off x="5554865" y="6085269"/>
            <a:ext cx="33505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 R A C I A S</a:t>
            </a:r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xmlns="" id="{33071048-6A20-4A7B-8D46-17E444BA60DC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xmlns="" id="{8AE0588E-6825-46B0-8D05-2AA5FB0639AC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7" name="Subtítulo 17">
            <a:extLst>
              <a:ext uri="{FF2B5EF4-FFF2-40B4-BE49-F238E27FC236}">
                <a16:creationId xmlns:a16="http://schemas.microsoft.com/office/drawing/2014/main" xmlns="" id="{DAA92D82-F762-4B2F-8222-951AE664D27D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n 7" descr="escudo-de-chiapas.png">
            <a:extLst>
              <a:ext uri="{FF2B5EF4-FFF2-40B4-BE49-F238E27FC236}">
                <a16:creationId xmlns:a16="http://schemas.microsoft.com/office/drawing/2014/main" xmlns="" id="{690B40DF-E144-4854-B7AC-B48693425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CDE1B004-D459-436C-A1EF-FED1BBC38377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0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2E9BABCB-EB66-443C-810B-860C8B9C4B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3A9C721C-7175-4674-B908-E6E9CFFAF066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F3C4BEE9-CF96-49A3-93F9-FD5625CFB967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753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9344E90-8FB7-4E17-8C10-3ED7D43620F2}"/>
              </a:ext>
            </a:extLst>
          </p:cNvPr>
          <p:cNvSpPr txBox="1"/>
          <p:nvPr/>
        </p:nvSpPr>
        <p:spPr>
          <a:xfrm>
            <a:off x="349824" y="1725218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Sumario General.-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D242FA0-4421-44BD-98C2-8300195F9A50}"/>
              </a:ext>
            </a:extLst>
          </p:cNvPr>
          <p:cNvSpPr txBox="1"/>
          <p:nvPr/>
        </p:nvSpPr>
        <p:spPr>
          <a:xfrm>
            <a:off x="2123252" y="1925273"/>
            <a:ext cx="4897495" cy="3727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1.- Objeto de Estudio y Planteamiento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2.- Justificación</a:t>
            </a:r>
          </a:p>
          <a:p>
            <a:r>
              <a:rPr lang="es-MX" sz="2000" dirty="0"/>
              <a:t>3.- Objetivos</a:t>
            </a:r>
          </a:p>
          <a:p>
            <a:r>
              <a:rPr lang="es-MX" sz="2000" dirty="0"/>
              <a:t>	General</a:t>
            </a:r>
          </a:p>
          <a:p>
            <a:r>
              <a:rPr lang="es-MX" sz="2000" dirty="0"/>
              <a:t>	Particular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4.- Hipótesis y Variables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5.- Metodología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6.- Capitulo I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7.- Capitulo II</a:t>
            </a:r>
            <a:endParaRPr lang="es-MX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xmlns="" id="{A994F97D-E83A-4906-AE9B-B19AFC13D056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6" name="Subtítulo 17">
            <a:extLst>
              <a:ext uri="{FF2B5EF4-FFF2-40B4-BE49-F238E27FC236}">
                <a16:creationId xmlns:a16="http://schemas.microsoft.com/office/drawing/2014/main" xmlns="" id="{2CA978DE-698A-4874-9089-3590F89C42AB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Imagen 6" descr="escudo-de-chiapas.png">
            <a:extLst>
              <a:ext uri="{FF2B5EF4-FFF2-40B4-BE49-F238E27FC236}">
                <a16:creationId xmlns:a16="http://schemas.microsoft.com/office/drawing/2014/main" xmlns="" id="{5F461830-6DAC-46DF-AAFE-A602566EB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E0196A40-58FB-451C-9ACA-9AB9417B84EA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9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349E8C3D-B2CC-4352-B606-933F3BC021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xmlns="" id="{2C00A105-1561-43CE-8166-F86A9C6DE470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DFFBCF2A-0329-4FB8-919E-7AECCEB174D2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142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FA3685C-0518-4DE4-801A-069E00C6EE6C}"/>
              </a:ext>
            </a:extLst>
          </p:cNvPr>
          <p:cNvSpPr txBox="1"/>
          <p:nvPr/>
        </p:nvSpPr>
        <p:spPr>
          <a:xfrm>
            <a:off x="272956" y="1625616"/>
            <a:ext cx="251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Objetivo de Estudio:-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C9A5F46-07E9-44DE-B5E5-7DE14EFBCE54}"/>
              </a:ext>
            </a:extLst>
          </p:cNvPr>
          <p:cNvSpPr/>
          <p:nvPr/>
        </p:nvSpPr>
        <p:spPr>
          <a:xfrm>
            <a:off x="655093" y="2042282"/>
            <a:ext cx="7724632" cy="2532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kern="1800" dirty="0">
                <a:solidFill>
                  <a:srgbClr val="333333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 de los mayores obstáculos para poder llevar a cabo una correcta planeación estratégica para la gestión integral de riesgos, y desarrollar acciones y/o actividades de acuerdo a las políticas públicas del Plan Estatal de Desarrollo 2019-2024, en nuestro medio es la falta de recursos presupuestarios y el acceso a las fuentes de financiamiento.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C0A4931-3099-423C-9D5B-B504C1C0F187}"/>
              </a:ext>
            </a:extLst>
          </p:cNvPr>
          <p:cNvSpPr/>
          <p:nvPr/>
        </p:nvSpPr>
        <p:spPr>
          <a:xfrm>
            <a:off x="581317" y="4819976"/>
            <a:ext cx="7574506" cy="170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El FASP y FOGIR ¿cuál es el impacto financiero que se manifiesta al asignar recursos financieros desde las políticas públicas como Alternativas ordinarias de Financiamiento para la Gestión Integral de riesgos de desastres?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24E92A9-AD6A-4A04-BBA7-C5A95D644603}"/>
              </a:ext>
            </a:extLst>
          </p:cNvPr>
          <p:cNvSpPr txBox="1"/>
          <p:nvPr/>
        </p:nvSpPr>
        <p:spPr>
          <a:xfrm>
            <a:off x="272956" y="4553050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Planteamiento:-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CA0B2392-AAF1-49ED-AB1F-7A06C2A11D2A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ítulo 6">
            <a:extLst>
              <a:ext uri="{FF2B5EF4-FFF2-40B4-BE49-F238E27FC236}">
                <a16:creationId xmlns:a16="http://schemas.microsoft.com/office/drawing/2014/main" xmlns="" id="{0959FC8B-1263-4027-BA02-C7365BF8F2E6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11" name="Subtítulo 17">
            <a:extLst>
              <a:ext uri="{FF2B5EF4-FFF2-40B4-BE49-F238E27FC236}">
                <a16:creationId xmlns:a16="http://schemas.microsoft.com/office/drawing/2014/main" xmlns="" id="{50529867-2988-416E-A759-1EF5EBEF6C1E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2" name="Imagen 11" descr="escudo-de-chiapas.png">
            <a:extLst>
              <a:ext uri="{FF2B5EF4-FFF2-40B4-BE49-F238E27FC236}">
                <a16:creationId xmlns:a16="http://schemas.microsoft.com/office/drawing/2014/main" xmlns="" id="{C0237965-652F-4A90-879B-8D068FFE2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CE7CDF2C-84C7-44AC-A525-FC36D5DE5547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4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8F3F6533-0B5B-464F-85C9-F0B50D49CB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xmlns="" id="{2DB55AC0-E73A-4362-9425-8FBD4EE40F6A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62CEA7AC-7F94-49F1-85C9-15E892545C78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577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6C52020-FA3A-4423-A9A6-4E81BD6D3867}"/>
              </a:ext>
            </a:extLst>
          </p:cNvPr>
          <p:cNvSpPr txBox="1"/>
          <p:nvPr/>
        </p:nvSpPr>
        <p:spPr>
          <a:xfrm>
            <a:off x="272956" y="1705128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Justificación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58A5A9B-5742-422F-9C4E-7962338532B8}"/>
              </a:ext>
            </a:extLst>
          </p:cNvPr>
          <p:cNvSpPr txBox="1"/>
          <p:nvPr/>
        </p:nvSpPr>
        <p:spPr>
          <a:xfrm>
            <a:off x="376524" y="2074460"/>
            <a:ext cx="826067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Tomando como base la misión de la protección civil que es la de proteger la vida, el patrimonio y el medio ambiente ante los riesgos de desastres.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D844C1A-47B3-4B9C-B3B4-1ADBFD39825D}"/>
              </a:ext>
            </a:extLst>
          </p:cNvPr>
          <p:cNvSpPr txBox="1"/>
          <p:nvPr/>
        </p:nvSpPr>
        <p:spPr>
          <a:xfrm>
            <a:off x="177744" y="3839335"/>
            <a:ext cx="107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PERSONA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BB98DA7-8A3C-403C-95C0-799D85456A26}"/>
              </a:ext>
            </a:extLst>
          </p:cNvPr>
          <p:cNvSpPr txBox="1"/>
          <p:nvPr/>
        </p:nvSpPr>
        <p:spPr>
          <a:xfrm>
            <a:off x="1750064" y="3477972"/>
            <a:ext cx="2013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vida</a:t>
            </a:r>
          </a:p>
          <a:p>
            <a:r>
              <a:rPr lang="es-MX" dirty="0"/>
              <a:t>Patrimonio </a:t>
            </a:r>
          </a:p>
          <a:p>
            <a:r>
              <a:rPr lang="es-MX" dirty="0"/>
              <a:t>Medio Ambiente</a:t>
            </a:r>
          </a:p>
          <a:p>
            <a:r>
              <a:rPr lang="es-MX" dirty="0"/>
              <a:t>Derechos Humanos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EF05DF6-E331-4336-A3BC-9DFBA1507662}"/>
              </a:ext>
            </a:extLst>
          </p:cNvPr>
          <p:cNvSpPr txBox="1"/>
          <p:nvPr/>
        </p:nvSpPr>
        <p:spPr>
          <a:xfrm>
            <a:off x="4379560" y="385394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SOCIAL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31AADAE-C99D-4DAC-8091-6A33CE30246D}"/>
              </a:ext>
            </a:extLst>
          </p:cNvPr>
          <p:cNvSpPr txBox="1"/>
          <p:nvPr/>
        </p:nvSpPr>
        <p:spPr>
          <a:xfrm>
            <a:off x="5565417" y="3528493"/>
            <a:ext cx="2444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Diversidad Cultural</a:t>
            </a:r>
          </a:p>
          <a:p>
            <a:r>
              <a:rPr lang="es-MX" dirty="0"/>
              <a:t>Equidad de Genero</a:t>
            </a:r>
          </a:p>
          <a:p>
            <a:r>
              <a:rPr lang="es-MX" dirty="0"/>
              <a:t>Participación Ciudadana</a:t>
            </a:r>
          </a:p>
          <a:p>
            <a:endParaRPr lang="es-MX" dirty="0"/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xmlns="" id="{36009532-20DE-4627-B844-B881E7311F43}"/>
              </a:ext>
            </a:extLst>
          </p:cNvPr>
          <p:cNvSpPr/>
          <p:nvPr/>
        </p:nvSpPr>
        <p:spPr>
          <a:xfrm>
            <a:off x="1405591" y="3429000"/>
            <a:ext cx="503582" cy="120032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xmlns="" id="{731BE595-BDC1-4185-AF67-01646F92F6C0}"/>
              </a:ext>
            </a:extLst>
          </p:cNvPr>
          <p:cNvSpPr/>
          <p:nvPr/>
        </p:nvSpPr>
        <p:spPr>
          <a:xfrm>
            <a:off x="5347783" y="3423836"/>
            <a:ext cx="503582" cy="120032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45294B8-B5D3-4605-81D4-6FEDE2045716}"/>
              </a:ext>
            </a:extLst>
          </p:cNvPr>
          <p:cNvSpPr txBox="1"/>
          <p:nvPr/>
        </p:nvSpPr>
        <p:spPr>
          <a:xfrm>
            <a:off x="379762" y="5563825"/>
            <a:ext cx="148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PROFESIONAL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0E06BEC-8128-436C-91D3-C8061B56B794}"/>
              </a:ext>
            </a:extLst>
          </p:cNvPr>
          <p:cNvSpPr txBox="1"/>
          <p:nvPr/>
        </p:nvSpPr>
        <p:spPr>
          <a:xfrm>
            <a:off x="2370849" y="5102854"/>
            <a:ext cx="5367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Desarrollo Sustentable</a:t>
            </a:r>
          </a:p>
          <a:p>
            <a:r>
              <a:rPr lang="es-MX" dirty="0"/>
              <a:t>Políticas Públicas</a:t>
            </a:r>
          </a:p>
          <a:p>
            <a:r>
              <a:rPr lang="es-MX" dirty="0"/>
              <a:t>Participación de los tres ordenes de gobierno</a:t>
            </a:r>
          </a:p>
          <a:p>
            <a:r>
              <a:rPr lang="es-MX" dirty="0"/>
              <a:t>La academia (colaboración científica y de universidades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xmlns="" id="{62D13E82-2D27-4FD6-9F65-C015BF86C508}"/>
              </a:ext>
            </a:extLst>
          </p:cNvPr>
          <p:cNvSpPr/>
          <p:nvPr/>
        </p:nvSpPr>
        <p:spPr>
          <a:xfrm>
            <a:off x="2054878" y="5156990"/>
            <a:ext cx="503582" cy="120032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ítulo 3">
            <a:extLst>
              <a:ext uri="{FF2B5EF4-FFF2-40B4-BE49-F238E27FC236}">
                <a16:creationId xmlns:a16="http://schemas.microsoft.com/office/drawing/2014/main" xmlns="" id="{FABB5973-896E-4FB1-8001-91A4641C8461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ítulo 6">
            <a:extLst>
              <a:ext uri="{FF2B5EF4-FFF2-40B4-BE49-F238E27FC236}">
                <a16:creationId xmlns:a16="http://schemas.microsoft.com/office/drawing/2014/main" xmlns="" id="{1EE354EA-DE33-4D71-A3FF-6EC4DFBF678B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19" name="Subtítulo 17">
            <a:extLst>
              <a:ext uri="{FF2B5EF4-FFF2-40B4-BE49-F238E27FC236}">
                <a16:creationId xmlns:a16="http://schemas.microsoft.com/office/drawing/2014/main" xmlns="" id="{DFBCBE92-3634-48C3-BA12-C73E6D0D2A30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" name="Imagen 19" descr="escudo-de-chiapas.png">
            <a:extLst>
              <a:ext uri="{FF2B5EF4-FFF2-40B4-BE49-F238E27FC236}">
                <a16:creationId xmlns:a16="http://schemas.microsoft.com/office/drawing/2014/main" xmlns="" id="{48C41787-0CCF-4F4E-BE8C-7938ADB81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EAA8CEBF-12C3-4894-91C6-6A668600FCDA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22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64786AD6-B1E4-4A5C-9FC1-A12195C51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xmlns="" id="{32A6F247-68B7-4D66-8049-22C10DCAA1DD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xmlns="" id="{1AEDB250-C241-40C1-BB81-82CD41C96EE2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74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1F3571D-E9B7-4C28-8E36-82F0708E2912}"/>
              </a:ext>
            </a:extLst>
          </p:cNvPr>
          <p:cNvSpPr txBox="1"/>
          <p:nvPr/>
        </p:nvSpPr>
        <p:spPr>
          <a:xfrm>
            <a:off x="272956" y="1705128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Objetivo General:-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A913F29-A5A5-4B41-8C9C-97C9659EF4D5}"/>
              </a:ext>
            </a:extLst>
          </p:cNvPr>
          <p:cNvSpPr/>
          <p:nvPr/>
        </p:nvSpPr>
        <p:spPr>
          <a:xfrm>
            <a:off x="272956" y="2136917"/>
            <a:ext cx="8146093" cy="12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dirty="0">
                <a:solidFill>
                  <a:srgbClr val="6D6E7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Demostrar cómo influyen las alternativas de financiamiento a través de la previsión de recursos presupuestarios del FASP y FOGIRD, en la gestión integral de riesgos.</a:t>
            </a:r>
            <a:endParaRPr lang="es-MX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B6F33E4B-8D1B-4D76-A400-D101EDD0F6F8}"/>
              </a:ext>
            </a:extLst>
          </p:cNvPr>
          <p:cNvSpPr/>
          <p:nvPr/>
        </p:nvSpPr>
        <p:spPr>
          <a:xfrm>
            <a:off x="272956" y="4318357"/>
            <a:ext cx="8260672" cy="170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Determinar cómo las fuentes de financiamiento inciden de manera positiva en el cumplimiento del programa sectorial y especial, a través de los objetivos y estrategias del Plan Estatal de Desarrollo 2019-2024, insertos en su política pública.</a:t>
            </a:r>
            <a:endParaRPr lang="es-MX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2C7A451-8C3A-4BE7-98D1-7651C9FE93AB}"/>
              </a:ext>
            </a:extLst>
          </p:cNvPr>
          <p:cNvSpPr/>
          <p:nvPr/>
        </p:nvSpPr>
        <p:spPr>
          <a:xfrm>
            <a:off x="272956" y="3864643"/>
            <a:ext cx="2504212" cy="4537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i="1" dirty="0"/>
              <a:t>Objetivo Especifico:-</a:t>
            </a:r>
          </a:p>
        </p:txBody>
      </p:sp>
      <p:sp>
        <p:nvSpPr>
          <p:cNvPr id="7" name="Título 3">
            <a:extLst>
              <a:ext uri="{FF2B5EF4-FFF2-40B4-BE49-F238E27FC236}">
                <a16:creationId xmlns:a16="http://schemas.microsoft.com/office/drawing/2014/main" xmlns="" id="{8A12642C-7CCD-4916-8F2F-A424CDAD42C0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6">
            <a:extLst>
              <a:ext uri="{FF2B5EF4-FFF2-40B4-BE49-F238E27FC236}">
                <a16:creationId xmlns:a16="http://schemas.microsoft.com/office/drawing/2014/main" xmlns="" id="{52B59732-F95D-44F8-86FA-3D947B626B45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9" name="Subtítulo 17">
            <a:extLst>
              <a:ext uri="{FF2B5EF4-FFF2-40B4-BE49-F238E27FC236}">
                <a16:creationId xmlns:a16="http://schemas.microsoft.com/office/drawing/2014/main" xmlns="" id="{AACE35C8-A97F-43B2-98B8-71DF64197382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Imagen 9" descr="escudo-de-chiapas.png">
            <a:extLst>
              <a:ext uri="{FF2B5EF4-FFF2-40B4-BE49-F238E27FC236}">
                <a16:creationId xmlns:a16="http://schemas.microsoft.com/office/drawing/2014/main" xmlns="" id="{1AB21739-2579-43D8-9BC8-3FF578FD5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D7CFE783-FE28-4932-8E01-5A7BF3A7BEA3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2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7D4EABE2-CFBB-4A13-8CA4-03E5AA42E1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xmlns="" id="{5F778B5B-AC81-4824-83E3-318D8E377AAA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xmlns="" id="{11AB9814-27FE-4259-A2B7-460A0BF10321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709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325E090-48A4-419B-BF2D-AC23156B9AF0}"/>
              </a:ext>
            </a:extLst>
          </p:cNvPr>
          <p:cNvSpPr/>
          <p:nvPr/>
        </p:nvSpPr>
        <p:spPr>
          <a:xfrm>
            <a:off x="321049" y="1826351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Análisis Presupuestario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365E9D53-87BA-4289-9CA3-A6E40538B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26525"/>
              </p:ext>
            </p:extLst>
          </p:nvPr>
        </p:nvGraphicFramePr>
        <p:xfrm>
          <a:off x="3280145" y="4707236"/>
          <a:ext cx="5608068" cy="2053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566">
                  <a:extLst>
                    <a:ext uri="{9D8B030D-6E8A-4147-A177-3AD203B41FA5}">
                      <a16:colId xmlns:a16="http://schemas.microsoft.com/office/drawing/2014/main" xmlns="" val="1122853083"/>
                    </a:ext>
                  </a:extLst>
                </a:gridCol>
                <a:gridCol w="2700632">
                  <a:extLst>
                    <a:ext uri="{9D8B030D-6E8A-4147-A177-3AD203B41FA5}">
                      <a16:colId xmlns:a16="http://schemas.microsoft.com/office/drawing/2014/main" xmlns="" val="1195483825"/>
                    </a:ext>
                  </a:extLst>
                </a:gridCol>
                <a:gridCol w="948870">
                  <a:extLst>
                    <a:ext uri="{9D8B030D-6E8A-4147-A177-3AD203B41FA5}">
                      <a16:colId xmlns:a16="http://schemas.microsoft.com/office/drawing/2014/main" xmlns="" val="196493775"/>
                    </a:ext>
                  </a:extLst>
                </a:gridCol>
              </a:tblGrid>
              <a:tr h="33544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>
                          <a:effectLst/>
                        </a:rPr>
                        <a:t>FONDO PARA LA GESTIÓN INTEGRAL DE RIESGOS DE DESASTRES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518342"/>
                  </a:ext>
                </a:extLst>
              </a:tr>
              <a:tr h="1933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AÑO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PRESPUESTO APROBADO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29421921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>
                          <a:effectLst/>
                        </a:rPr>
                        <a:t>2018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$160,937,757.22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u="none" strike="noStrike">
                          <a:effectLst/>
                        </a:rPr>
                        <a:t> 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29536494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>
                          <a:effectLst/>
                        </a:rPr>
                        <a:t>2019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$371,744,797.61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u="none" strike="noStrike" dirty="0">
                          <a:effectLst/>
                        </a:rPr>
                        <a:t>56.70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26339819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>
                          <a:effectLst/>
                        </a:rPr>
                        <a:t>2020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$384,764,086.01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600" u="none" strike="noStrike">
                          <a:effectLst/>
                        </a:rPr>
                        <a:t>3.38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70208523"/>
                  </a:ext>
                </a:extLst>
              </a:tr>
              <a:tr h="153691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33979167"/>
                  </a:ext>
                </a:extLst>
              </a:tr>
              <a:tr h="484211"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s-MX" sz="1200" u="none" strike="noStrike" dirty="0">
                          <a:effectLst/>
                        </a:rPr>
                        <a:t>El cálculo de los recursos es con sustento en el artículo 9 y quinto transitorio de la Ley de Disciplina Financiera de las Entidades Federativas y los Municipios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50149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2E48804E-2F14-4202-B3FB-5BA9BE8DE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15469"/>
              </p:ext>
            </p:extLst>
          </p:nvPr>
        </p:nvGraphicFramePr>
        <p:xfrm>
          <a:off x="321049" y="2271712"/>
          <a:ext cx="5511800" cy="231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879">
                  <a:extLst>
                    <a:ext uri="{9D8B030D-6E8A-4147-A177-3AD203B41FA5}">
                      <a16:colId xmlns:a16="http://schemas.microsoft.com/office/drawing/2014/main" xmlns="" val="3763120569"/>
                    </a:ext>
                  </a:extLst>
                </a:gridCol>
                <a:gridCol w="1840445">
                  <a:extLst>
                    <a:ext uri="{9D8B030D-6E8A-4147-A177-3AD203B41FA5}">
                      <a16:colId xmlns:a16="http://schemas.microsoft.com/office/drawing/2014/main" xmlns="" val="3915216695"/>
                    </a:ext>
                  </a:extLst>
                </a:gridCol>
                <a:gridCol w="2107453">
                  <a:extLst>
                    <a:ext uri="{9D8B030D-6E8A-4147-A177-3AD203B41FA5}">
                      <a16:colId xmlns:a16="http://schemas.microsoft.com/office/drawing/2014/main" xmlns="" val="177228957"/>
                    </a:ext>
                  </a:extLst>
                </a:gridCol>
                <a:gridCol w="801023">
                  <a:extLst>
                    <a:ext uri="{9D8B030D-6E8A-4147-A177-3AD203B41FA5}">
                      <a16:colId xmlns:a16="http://schemas.microsoft.com/office/drawing/2014/main" xmlns="" val="2891240748"/>
                    </a:ext>
                  </a:extLst>
                </a:gridCol>
              </a:tblGrid>
              <a:tr h="2476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SECRETARIA DE PROTECCIÓN CIVIL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152714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AÑO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PRESPUESTO APROBADO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TOTAL DEL PRESUPUESTO DE EGRESOS 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%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63606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2015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$4,411,616.02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 dirty="0">
                          <a:effectLst/>
                        </a:rPr>
                        <a:t>$80,393,124,585.00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0.0055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8027698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2016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$4,612,227.93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$81,214,666,503.00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0.0057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3367745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2017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$5,528,647.44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$81,891,143,366.00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0.0068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131825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2018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$5,606,627.32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$89,270,321,499.00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0.0063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708301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2019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$65,535,973.45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$91,844,784,333.00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</a:rPr>
                        <a:t>0.0714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723347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2020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u="none" strike="noStrike">
                          <a:effectLst/>
                        </a:rPr>
                        <a:t>$95,876,953.59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62887921"/>
                  </a:ext>
                </a:extLst>
              </a:tr>
            </a:tbl>
          </a:graphicData>
        </a:graphic>
      </p:graphicFrame>
      <p:sp>
        <p:nvSpPr>
          <p:cNvPr id="7" name="Título 3">
            <a:extLst>
              <a:ext uri="{FF2B5EF4-FFF2-40B4-BE49-F238E27FC236}">
                <a16:creationId xmlns:a16="http://schemas.microsoft.com/office/drawing/2014/main" xmlns="" id="{53E6F37A-CFB8-4413-8BC2-F8B80D0C6050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6">
            <a:extLst>
              <a:ext uri="{FF2B5EF4-FFF2-40B4-BE49-F238E27FC236}">
                <a16:creationId xmlns:a16="http://schemas.microsoft.com/office/drawing/2014/main" xmlns="" id="{A06B1A93-5B9C-439C-AF88-CB6B4FF4775F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9" name="Subtítulo 17">
            <a:extLst>
              <a:ext uri="{FF2B5EF4-FFF2-40B4-BE49-F238E27FC236}">
                <a16:creationId xmlns:a16="http://schemas.microsoft.com/office/drawing/2014/main" xmlns="" id="{7B94157E-D18E-40EB-A6B5-A6086C84BE54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Imagen 9" descr="escudo-de-chiapas.png">
            <a:extLst>
              <a:ext uri="{FF2B5EF4-FFF2-40B4-BE49-F238E27FC236}">
                <a16:creationId xmlns:a16="http://schemas.microsoft.com/office/drawing/2014/main" xmlns="" id="{4867DA56-4348-4702-AB99-903B86429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2485794A-7056-4C84-BCDC-4ADCFED5D2D7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2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03801A58-1726-43F7-A69C-8C0ABA9055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xmlns="" id="{C3D249A4-CF08-4274-90B2-C9EA164C310C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xmlns="" id="{8351C156-8BDD-4B28-BE95-346435DC4E9B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916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7E9EDA2C-F6B6-4E5D-AB33-DE94CD346AE0}"/>
              </a:ext>
            </a:extLst>
          </p:cNvPr>
          <p:cNvSpPr/>
          <p:nvPr/>
        </p:nvSpPr>
        <p:spPr>
          <a:xfrm>
            <a:off x="321049" y="1641685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 err="1"/>
              <a:t>HIpotesis</a:t>
            </a:r>
            <a:r>
              <a:rPr lang="es-MX" b="1" i="1" dirty="0"/>
              <a:t>:-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E0CAC88E-F7B0-4B94-A124-58B7366C6658}"/>
              </a:ext>
            </a:extLst>
          </p:cNvPr>
          <p:cNvSpPr/>
          <p:nvPr/>
        </p:nvSpPr>
        <p:spPr>
          <a:xfrm>
            <a:off x="225287" y="1992727"/>
            <a:ext cx="8517154" cy="2948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 el fortalecimiento de la asignación de recursos del Fondo de Aportaciones para la Seguridad Pública (FASP), previsto en la Ley de Coordinación Fiscal, a través del cual se sustenta la  transferencia de recursos a las entidades federativas para dar cumplimiento a estrategias nacionales en materia de seguridad pública, además de atender a los cinco Ejes Estratégicos del Sistema Nacional de Seguridad Pública y se orienta a los diez Programas con Prioridad Nacional.  Fondo VII Ramo 33.-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488E7FE-91C9-42F1-AB78-E7E0FE4A1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18" t="42895" r="50579" b="15234"/>
          <a:stretch/>
        </p:blipFill>
        <p:spPr>
          <a:xfrm>
            <a:off x="3538330" y="4940906"/>
            <a:ext cx="2459812" cy="17019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E96ECF5-77EC-4CD4-A2BC-0F89D2EC44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75" t="42895" r="16087" b="28491"/>
          <a:stretch/>
        </p:blipFill>
        <p:spPr>
          <a:xfrm>
            <a:off x="6321287" y="5044213"/>
            <a:ext cx="2340944" cy="1470992"/>
          </a:xfrm>
          <a:prstGeom prst="rect">
            <a:avLst/>
          </a:prstGeom>
        </p:spPr>
      </p:pic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1F3939EA-494D-4E62-8D96-7315493720DD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xmlns="" id="{A6770ABD-D535-4415-92C4-BB358E17C947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10" name="Subtítulo 17">
            <a:extLst>
              <a:ext uri="{FF2B5EF4-FFF2-40B4-BE49-F238E27FC236}">
                <a16:creationId xmlns:a16="http://schemas.microsoft.com/office/drawing/2014/main" xmlns="" id="{17ACB1FE-B91D-4280-B5C1-2D4F26876186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1" name="Imagen 10" descr="escudo-de-chiapas.png">
            <a:extLst>
              <a:ext uri="{FF2B5EF4-FFF2-40B4-BE49-F238E27FC236}">
                <a16:creationId xmlns:a16="http://schemas.microsoft.com/office/drawing/2014/main" xmlns="" id="{B52617AD-6DA0-46A1-BF9E-C2E100FAC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70EA9238-F2B3-48B6-BDEB-17F9A47F61F9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3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5A85C453-B5F0-4D5A-8768-21A555ED80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4E00D98A-AF3E-4A1E-A778-1C66AF8E8D33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09B78F61-F7A6-4881-A998-E267E12DE5A9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A480783-7E74-40C8-80A7-FD3FC4D801CC}"/>
              </a:ext>
            </a:extLst>
          </p:cNvPr>
          <p:cNvSpPr/>
          <p:nvPr/>
        </p:nvSpPr>
        <p:spPr>
          <a:xfrm>
            <a:off x="321049" y="5074387"/>
            <a:ext cx="3084760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es-MX" sz="1200" b="1" dirty="0">
                <a:solidFill>
                  <a:srgbClr val="2F2F2F"/>
                </a:solidFill>
                <a:latin typeface="Helvetica" panose="020B0604020202020204" pitchFamily="34" charset="0"/>
              </a:rPr>
              <a:t>RAMO GENERAL 33: APORTACIONES FEDERALES PARA ENTIDADES FEDERATIVAS Y MUNICIPIOS</a:t>
            </a:r>
            <a:r>
              <a:rPr lang="es-MX" sz="1200" dirty="0">
                <a:solidFill>
                  <a:srgbClr val="2F2F2F"/>
                </a:solidFill>
                <a:latin typeface="Arial" panose="020B0604020202020204" pitchFamily="34" charset="0"/>
              </a:rPr>
              <a:t/>
            </a:r>
            <a:br>
              <a:rPr lang="es-MX" sz="1200" dirty="0">
                <a:solidFill>
                  <a:srgbClr val="2F2F2F"/>
                </a:solidFill>
                <a:latin typeface="Arial" panose="020B0604020202020204" pitchFamily="34" charset="0"/>
              </a:rPr>
            </a:br>
            <a:endParaRPr lang="es-MX" sz="1200" dirty="0">
              <a:solidFill>
                <a:srgbClr val="2F2F2F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200"/>
              </a:spcAft>
            </a:pPr>
            <a:r>
              <a:rPr lang="es-MX" sz="1200" b="1" dirty="0">
                <a:solidFill>
                  <a:srgbClr val="2F2F2F"/>
                </a:solidFill>
                <a:latin typeface="Helvetica" panose="020B0604020202020204" pitchFamily="34" charset="0"/>
              </a:rPr>
              <a:t>FONDO VII: FONDO DE APORTACIONES PARA LA SEGURIDAD PÚBLICA DE LOS ESTADOS Y DEL</a:t>
            </a:r>
            <a:r>
              <a:rPr lang="es-MX" sz="1200" dirty="0">
                <a:solidFill>
                  <a:srgbClr val="2F2F2F"/>
                </a:solidFill>
                <a:latin typeface="Arial" panose="020B0604020202020204" pitchFamily="34" charset="0"/>
              </a:rPr>
              <a:t/>
            </a:r>
            <a:br>
              <a:rPr lang="es-MX" sz="1200" dirty="0">
                <a:solidFill>
                  <a:srgbClr val="2F2F2F"/>
                </a:solidFill>
                <a:latin typeface="Arial" panose="020B0604020202020204" pitchFamily="34" charset="0"/>
              </a:rPr>
            </a:br>
            <a:r>
              <a:rPr lang="es-MX" sz="1200" b="1" dirty="0">
                <a:solidFill>
                  <a:srgbClr val="2F2F2F"/>
                </a:solidFill>
                <a:latin typeface="Helvetica" panose="020B0604020202020204" pitchFamily="34" charset="0"/>
              </a:rPr>
              <a:t>DISTRITO FEDERAL</a:t>
            </a:r>
            <a:endParaRPr lang="es-MX" sz="1200" b="0" i="0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7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571533F-366F-4421-A3BD-605ABF4993B0}"/>
              </a:ext>
            </a:extLst>
          </p:cNvPr>
          <p:cNvSpPr/>
          <p:nvPr/>
        </p:nvSpPr>
        <p:spPr>
          <a:xfrm>
            <a:off x="3970962" y="1736035"/>
            <a:ext cx="4691269" cy="46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Fondo para la Gestión Integral de Decreto No. 1920-A-2019, </a:t>
            </a:r>
          </a:p>
          <a:p>
            <a:pPr algn="just">
              <a:lnSpc>
                <a:spcPct val="150000"/>
              </a:lnSpc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 constituye el Fideicomiso Público de Inversión Administración y Fuente de Pago, denominado: “Fondo para la Gestión Integral de Riesgos de Desastres”</a:t>
            </a:r>
          </a:p>
          <a:p>
            <a:pPr algn="just">
              <a:lnSpc>
                <a:spcPct val="150000"/>
              </a:lnSpc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Inserto en el  artículo 9 y quinto transitorio de la Ley de Disciplina Financiera de las Entidades Federativas y los Municipios,.</a:t>
            </a:r>
            <a:endParaRPr lang="es-MX" dirty="0"/>
          </a:p>
        </p:txBody>
      </p: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xmlns="" id="{9FB56DE6-2829-4D1C-A26B-27F047D82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9" y="2779644"/>
            <a:ext cx="3025913" cy="226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3">
            <a:extLst>
              <a:ext uri="{FF2B5EF4-FFF2-40B4-BE49-F238E27FC236}">
                <a16:creationId xmlns:a16="http://schemas.microsoft.com/office/drawing/2014/main" xmlns="" id="{EA520A5A-A5D9-42B4-9995-6E4E8AB3AA07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xmlns="" id="{2B3674E3-7322-4855-9F5B-B0DF084BF8AB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7" name="Subtítulo 17">
            <a:extLst>
              <a:ext uri="{FF2B5EF4-FFF2-40B4-BE49-F238E27FC236}">
                <a16:creationId xmlns:a16="http://schemas.microsoft.com/office/drawing/2014/main" xmlns="" id="{BEC872B1-AA0B-4630-9C2C-A2F0A93D8531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n 7" descr="escudo-de-chiapas.png">
            <a:extLst>
              <a:ext uri="{FF2B5EF4-FFF2-40B4-BE49-F238E27FC236}">
                <a16:creationId xmlns:a16="http://schemas.microsoft.com/office/drawing/2014/main" xmlns="" id="{8CFC77E1-055C-4284-8A47-ED89B077A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7873EF7B-E59A-4C71-B165-769F1BA669B7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0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5536B369-B5F7-49B0-83AF-795182097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56402AA1-9166-419E-9F8E-691AC0E924AF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DFB61406-30BF-45E5-8C31-8808AB455783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649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81769" y="196101"/>
            <a:ext cx="8260672" cy="1039427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C784CD1-7642-4D1E-8A77-37BDF1E6FD83}"/>
              </a:ext>
            </a:extLst>
          </p:cNvPr>
          <p:cNvSpPr/>
          <p:nvPr/>
        </p:nvSpPr>
        <p:spPr>
          <a:xfrm>
            <a:off x="748748" y="2157819"/>
            <a:ext cx="4572000" cy="4551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Fondos de Financiamiento</a:t>
            </a:r>
            <a:endParaRPr lang="es-MX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80CD28B-8543-4F12-9869-BABBAB699C6D}"/>
              </a:ext>
            </a:extLst>
          </p:cNvPr>
          <p:cNvSpPr/>
          <p:nvPr/>
        </p:nvSpPr>
        <p:spPr>
          <a:xfrm>
            <a:off x="310445" y="1627569"/>
            <a:ext cx="281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Variable Dependiente:-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FF9C6A1A-1717-48D5-A798-311028ACA0EC}"/>
              </a:ext>
            </a:extLst>
          </p:cNvPr>
          <p:cNvSpPr/>
          <p:nvPr/>
        </p:nvSpPr>
        <p:spPr>
          <a:xfrm>
            <a:off x="748747" y="3809649"/>
            <a:ext cx="7825409" cy="455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kern="1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Eficiente Gestión Administrativa Presupuestaria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4F607E31-0731-487D-931F-6127D717346E}"/>
              </a:ext>
            </a:extLst>
          </p:cNvPr>
          <p:cNvSpPr/>
          <p:nvPr/>
        </p:nvSpPr>
        <p:spPr>
          <a:xfrm>
            <a:off x="310445" y="3275040"/>
            <a:ext cx="3010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/>
              <a:t>Variable Independiente:-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xmlns="" id="{F69AB0C4-21E5-4971-8C5D-6D4843C22F79}"/>
              </a:ext>
            </a:extLst>
          </p:cNvPr>
          <p:cNvSpPr txBox="1">
            <a:spLocks/>
          </p:cNvSpPr>
          <p:nvPr/>
        </p:nvSpPr>
        <p:spPr>
          <a:xfrm>
            <a:off x="481769" y="19610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ítulo 6">
            <a:extLst>
              <a:ext uri="{FF2B5EF4-FFF2-40B4-BE49-F238E27FC236}">
                <a16:creationId xmlns:a16="http://schemas.microsoft.com/office/drawing/2014/main" xmlns="" id="{0EC5EF53-EFB2-415F-A74A-1E222E2DAF07}"/>
              </a:ext>
            </a:extLst>
          </p:cNvPr>
          <p:cNvSpPr txBox="1">
            <a:spLocks/>
          </p:cNvSpPr>
          <p:nvPr/>
        </p:nvSpPr>
        <p:spPr>
          <a:xfrm>
            <a:off x="1457191" y="298260"/>
            <a:ext cx="6259064" cy="8593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/>
              <a:t>ESCUELA NACIONAL DE PROTECCIÓN CIVIL</a:t>
            </a:r>
            <a:br>
              <a:rPr lang="es-ES" sz="1600" b="1" dirty="0"/>
            </a:br>
            <a:r>
              <a:rPr lang="es-ES" sz="1600" b="1" dirty="0"/>
              <a:t>Campus Chiapas</a:t>
            </a:r>
          </a:p>
        </p:txBody>
      </p:sp>
      <p:sp>
        <p:nvSpPr>
          <p:cNvPr id="11" name="Subtítulo 17">
            <a:extLst>
              <a:ext uri="{FF2B5EF4-FFF2-40B4-BE49-F238E27FC236}">
                <a16:creationId xmlns:a16="http://schemas.microsoft.com/office/drawing/2014/main" xmlns="" id="{66DEDDA7-E2A7-4024-9C0C-F42C42E215C3}"/>
              </a:ext>
            </a:extLst>
          </p:cNvPr>
          <p:cNvSpPr txBox="1">
            <a:spLocks/>
          </p:cNvSpPr>
          <p:nvPr/>
        </p:nvSpPr>
        <p:spPr>
          <a:xfrm>
            <a:off x="481769" y="1174671"/>
            <a:ext cx="8082831" cy="270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Maestría en gestión integral del riesgo  y protección civil</a:t>
            </a:r>
          </a:p>
          <a:p>
            <a:endParaRPr lang="es-E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2" name="Imagen 11" descr="escudo-de-chiapas.png">
            <a:extLst>
              <a:ext uri="{FF2B5EF4-FFF2-40B4-BE49-F238E27FC236}">
                <a16:creationId xmlns:a16="http://schemas.microsoft.com/office/drawing/2014/main" xmlns="" id="{6CB9AA01-320C-41DD-9429-4373E9003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74" y="386327"/>
            <a:ext cx="892057" cy="744540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D6F9C949-D753-4311-9BF3-46EFEB193B71}"/>
              </a:ext>
            </a:extLst>
          </p:cNvPr>
          <p:cNvGrpSpPr/>
          <p:nvPr/>
        </p:nvGrpSpPr>
        <p:grpSpPr>
          <a:xfrm>
            <a:off x="202480" y="294600"/>
            <a:ext cx="1871291" cy="859324"/>
            <a:chOff x="28032" y="221984"/>
            <a:chExt cx="1871291" cy="859324"/>
          </a:xfrm>
        </p:grpSpPr>
        <p:pic>
          <p:nvPicPr>
            <p:cNvPr id="14" name="Picture 2" descr="Resultado de imagen para logotipo de la enaproc chiapas">
              <a:extLst>
                <a:ext uri="{FF2B5EF4-FFF2-40B4-BE49-F238E27FC236}">
                  <a16:creationId xmlns:a16="http://schemas.microsoft.com/office/drawing/2014/main" xmlns="" id="{B10C4174-1E56-45EA-A0EB-5514A6E86F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211" b="89474" l="6042" r="9546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2" y="221984"/>
              <a:ext cx="1871291" cy="859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xmlns="" id="{41D2944E-807A-45AB-A9AB-E68164295A45}"/>
                </a:ext>
              </a:extLst>
            </p:cNvPr>
            <p:cNvSpPr txBox="1"/>
            <p:nvPr/>
          </p:nvSpPr>
          <p:spPr>
            <a:xfrm>
              <a:off x="675069" y="455106"/>
              <a:ext cx="114646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ESCUELA NACIONAL 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PROTECCIÓN CIVIL</a:t>
              </a:r>
            </a:p>
            <a:p>
              <a:pPr algn="ctr"/>
              <a:r>
                <a:rPr lang="es-MX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 CHIAPAS</a:t>
              </a:r>
              <a:endParaRPr lang="es-MX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8E77C1B9-3E87-44FF-83E8-B71447C31AF6}"/>
                </a:ext>
              </a:extLst>
            </p:cNvPr>
            <p:cNvCxnSpPr>
              <a:cxnSpLocks/>
            </p:cNvCxnSpPr>
            <p:nvPr/>
          </p:nvCxnSpPr>
          <p:spPr>
            <a:xfrm>
              <a:off x="747709" y="713716"/>
              <a:ext cx="99060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566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Boticario.thmx</Template>
  <TotalTime>993</TotalTime>
  <Words>1040</Words>
  <Application>Microsoft Office PowerPoint</Application>
  <PresentationFormat>Presentación en pantalla (4:3)</PresentationFormat>
  <Paragraphs>237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Century Gothic</vt:lpstr>
      <vt:lpstr>Helvetica</vt:lpstr>
      <vt:lpstr>Times New Roman</vt:lpstr>
      <vt:lpstr>Boticario</vt:lpstr>
      <vt:lpstr>Presentación de PowerPoint</vt:lpstr>
      <vt:lpstr> </vt:lpstr>
      <vt:lpstr>Presentación de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“Exploración del Grado de Conciencia y Educación Ambiental: Caso de estudio Escuela Preparatoria Agropecuaria Patria y Progreso”</dc:title>
  <dc:creator>Daniela Torres Cadena</dc:creator>
  <cp:lastModifiedBy>pcivil</cp:lastModifiedBy>
  <cp:revision>109</cp:revision>
  <dcterms:created xsi:type="dcterms:W3CDTF">2018-07-12T19:49:31Z</dcterms:created>
  <dcterms:modified xsi:type="dcterms:W3CDTF">2019-12-17T15:26:15Z</dcterms:modified>
</cp:coreProperties>
</file>